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Lst>
  <p:notesMasterIdLst>
    <p:notesMasterId r:id="rId31"/>
  </p:notesMasterIdLst>
  <p:sldIdLst>
    <p:sldId id="258" r:id="rId2"/>
    <p:sldId id="345" r:id="rId3"/>
    <p:sldId id="3446" r:id="rId4"/>
    <p:sldId id="3478" r:id="rId5"/>
    <p:sldId id="362" r:id="rId6"/>
    <p:sldId id="3459" r:id="rId7"/>
    <p:sldId id="307" r:id="rId8"/>
    <p:sldId id="315" r:id="rId9"/>
    <p:sldId id="316" r:id="rId10"/>
    <p:sldId id="318" r:id="rId11"/>
    <p:sldId id="3480" r:id="rId12"/>
    <p:sldId id="3483" r:id="rId13"/>
    <p:sldId id="3481" r:id="rId14"/>
    <p:sldId id="3484" r:id="rId15"/>
    <p:sldId id="3486" r:id="rId16"/>
    <p:sldId id="3447" r:id="rId17"/>
    <p:sldId id="353" r:id="rId18"/>
    <p:sldId id="3464" r:id="rId19"/>
    <p:sldId id="3450" r:id="rId20"/>
    <p:sldId id="3485" r:id="rId21"/>
    <p:sldId id="3487" r:id="rId22"/>
    <p:sldId id="314" r:id="rId23"/>
    <p:sldId id="3488" r:id="rId24"/>
    <p:sldId id="339" r:id="rId25"/>
    <p:sldId id="3444" r:id="rId26"/>
    <p:sldId id="3440" r:id="rId27"/>
    <p:sldId id="319" r:id="rId28"/>
    <p:sldId id="306" r:id="rId29"/>
    <p:sldId id="3442"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4320">
          <p15:clr>
            <a:srgbClr val="A4A3A4"/>
          </p15:clr>
        </p15:guide>
        <p15:guide id="3" orient="horz" pos="23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5683" autoAdjust="0"/>
  </p:normalViewPr>
  <p:slideViewPr>
    <p:cSldViewPr snapToGrid="0">
      <p:cViewPr varScale="1">
        <p:scale>
          <a:sx n="146" d="100"/>
          <a:sy n="146" d="100"/>
        </p:scale>
        <p:origin x="2320" y="308"/>
      </p:cViewPr>
      <p:guideLst>
        <p:guide pos="2880"/>
        <p:guide orient="horz" pos="4320"/>
        <p:guide orient="horz" pos="23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tatistic"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n.wikipedia.org/wiki/Multiplicative_invers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8" name="Google Shape;129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28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includes quantization of </a:t>
            </a:r>
            <a:r>
              <a:rPr lang="en-US" dirty="0" err="1"/>
              <a:t>hypervector</a:t>
            </a:r>
            <a:r>
              <a:rPr lang="en-US" dirty="0"/>
              <a:t> values and elements.</a:t>
            </a:r>
          </a:p>
          <a:p>
            <a:endParaRPr lang="en-US" dirty="0"/>
          </a:p>
          <a:p>
            <a:r>
              <a:rPr lang="en-US" b="0" i="0" dirty="0">
                <a:solidFill>
                  <a:srgbClr val="202122"/>
                </a:solidFill>
                <a:effectLst/>
                <a:latin typeface="Arial" panose="020B0604020202020204" pitchFamily="34" charset="0"/>
              </a:rPr>
              <a:t>MRR is a crucial metric to assess graph reasoning. The </a:t>
            </a:r>
            <a:r>
              <a:rPr lang="en-US" b="1" i="0" dirty="0">
                <a:solidFill>
                  <a:srgbClr val="202122"/>
                </a:solidFill>
                <a:effectLst/>
                <a:latin typeface="Arial" panose="020B0604020202020204" pitchFamily="34" charset="0"/>
              </a:rPr>
              <a:t>mean reciprocal rank</a:t>
            </a:r>
            <a:r>
              <a:rPr lang="en-US" b="0" i="0" dirty="0">
                <a:solidFill>
                  <a:srgbClr val="202122"/>
                </a:solidFill>
                <a:effectLst/>
                <a:latin typeface="Arial" panose="020B0604020202020204" pitchFamily="34" charset="0"/>
              </a:rPr>
              <a:t> is a </a:t>
            </a:r>
            <a:r>
              <a:rPr lang="en-US" b="0" i="0" u="none" strike="noStrike" dirty="0">
                <a:effectLst/>
                <a:latin typeface="Arial" panose="020B0604020202020204" pitchFamily="34" charset="0"/>
                <a:hlinkClick r:id="rId3" tooltip="Statistic"/>
              </a:rPr>
              <a:t>statistic</a:t>
            </a:r>
            <a:r>
              <a:rPr lang="en-US" b="0" i="0" dirty="0">
                <a:solidFill>
                  <a:srgbClr val="202122"/>
                </a:solidFill>
                <a:effectLst/>
                <a:latin typeface="Arial" panose="020B0604020202020204" pitchFamily="34" charset="0"/>
              </a:rPr>
              <a:t> measure for evaluating any process that produces a list of possible responses to a sample of queries, ordered by probability of correctness. The reciprocal rank of a query response is the </a:t>
            </a:r>
            <a:r>
              <a:rPr lang="en-US" b="0" i="0" u="none" strike="noStrike" dirty="0">
                <a:effectLst/>
                <a:latin typeface="Arial" panose="020B0604020202020204" pitchFamily="34" charset="0"/>
                <a:hlinkClick r:id="rId4" tooltip="Multiplicative inverse"/>
              </a:rPr>
              <a:t>multiplicative inverse</a:t>
            </a:r>
            <a:r>
              <a:rPr lang="en-US" b="0" i="0" dirty="0">
                <a:solidFill>
                  <a:srgbClr val="202122"/>
                </a:solidFill>
                <a:effectLst/>
                <a:latin typeface="Arial" panose="020B0604020202020204" pitchFamily="34" charset="0"/>
              </a:rPr>
              <a:t> of the rank of the first correct answer: 1 for first place, </a:t>
            </a:r>
            <a:r>
              <a:rPr lang="en-US" b="0" i="0" baseline="30000" dirty="0">
                <a:solidFill>
                  <a:srgbClr val="202122"/>
                </a:solidFill>
                <a:effectLst/>
                <a:latin typeface="Arial" panose="020B0604020202020204" pitchFamily="34" charset="0"/>
              </a:rPr>
              <a:t>1</a:t>
            </a:r>
            <a:r>
              <a:rPr lang="en-US" b="0" i="0" dirty="0">
                <a:solidFill>
                  <a:srgbClr val="202122"/>
                </a:solidFill>
                <a:effectLst/>
                <a:latin typeface="Arial" panose="020B0604020202020204" pitchFamily="34" charset="0"/>
              </a:rPr>
              <a:t>⁄</a:t>
            </a:r>
            <a:r>
              <a:rPr lang="en-US" b="0" i="0" baseline="-25000" dirty="0">
                <a:solidFill>
                  <a:srgbClr val="202122"/>
                </a:solidFill>
                <a:effectLst/>
                <a:latin typeface="Arial" panose="020B0604020202020204" pitchFamily="34" charset="0"/>
              </a:rPr>
              <a:t>2</a:t>
            </a:r>
            <a:r>
              <a:rPr lang="en-US" b="0" i="0" dirty="0">
                <a:solidFill>
                  <a:srgbClr val="202122"/>
                </a:solidFill>
                <a:effectLst/>
                <a:latin typeface="Arial" panose="020B0604020202020204" pitchFamily="34" charset="0"/>
              </a:rPr>
              <a:t> for second place, </a:t>
            </a:r>
            <a:r>
              <a:rPr lang="en-US" b="0" i="0" baseline="30000" dirty="0">
                <a:solidFill>
                  <a:srgbClr val="202122"/>
                </a:solidFill>
                <a:effectLst/>
                <a:latin typeface="Arial" panose="020B0604020202020204" pitchFamily="34" charset="0"/>
              </a:rPr>
              <a:t>1</a:t>
            </a:r>
            <a:r>
              <a:rPr lang="en-US" b="0" i="0" dirty="0">
                <a:solidFill>
                  <a:srgbClr val="202122"/>
                </a:solidFill>
                <a:effectLst/>
                <a:latin typeface="Arial" panose="020B0604020202020204" pitchFamily="34" charset="0"/>
              </a:rPr>
              <a:t>⁄</a:t>
            </a:r>
            <a:r>
              <a:rPr lang="en-US" b="0" i="0" baseline="-25000" dirty="0">
                <a:solidFill>
                  <a:srgbClr val="202122"/>
                </a:solidFill>
                <a:effectLst/>
                <a:latin typeface="Arial" panose="020B0604020202020204" pitchFamily="34" charset="0"/>
              </a:rPr>
              <a:t>3</a:t>
            </a:r>
            <a:r>
              <a:rPr lang="en-US" b="0" i="0" dirty="0">
                <a:solidFill>
                  <a:srgbClr val="202122"/>
                </a:solidFill>
                <a:effectLst/>
                <a:latin typeface="Arial" panose="020B0604020202020204" pitchFamily="34" charset="0"/>
              </a:rPr>
              <a:t> for third place and so on. The mean reciprocal rank is the average of the reciprocal ranks of results for a sample of queries Q.</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071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Jackie </a:t>
            </a:r>
            <a:r>
              <a:rPr lang="en-US" dirty="0" err="1"/>
              <a:t>alvarez</a:t>
            </a:r>
            <a:r>
              <a:rPr lang="en-US" dirty="0"/>
              <a:t> fellow</a:t>
            </a:r>
          </a:p>
          <a:p>
            <a:r>
              <a:rPr lang="en-US" dirty="0"/>
              <a:t>Talk a-lab</a:t>
            </a:r>
          </a:p>
          <a:p>
            <a:r>
              <a:rPr lang="en-US" dirty="0"/>
              <a:t>Building these connections is harder than it looks</a:t>
            </a:r>
          </a:p>
          <a:p>
            <a:r>
              <a:rPr lang="en-US" dirty="0"/>
              <a:t>We view ourselves as ASCR’s </a:t>
            </a:r>
            <a:r>
              <a:rPr lang="en-US" dirty="0" err="1"/>
              <a:t>mcroelectrionics</a:t>
            </a:r>
            <a:r>
              <a:rPr lang="en-US" dirty="0"/>
              <a:t> lab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91765-E0DE-4EFA-A878-A96D491180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172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Calibri" panose="020F0502020204030204" pitchFamily="34" charset="0"/>
              </a:rPr>
              <a:t>Bipolar multiplier: Before the arrival of the RL pulse B, the top NDRO lets the pulse stream A pass through. As a result, 𝑂 1 = 𝐴 ∧ 𝐵 . When B arrives, it sets the bottom NDRO letting ¬ 𝐴 pass. As a result, 𝑂 2 = ¬ 𝐴 ∧ ¬ 𝐵 . The merger combines 𝑂 1 and 𝑂 2 obtaining 𝑂 𝑈𝑇 = ( 𝐴 ∧ 𝐵 ) ∨ (¬ 𝐴 ∧ ¬ 𝐵 ).</a:t>
            </a:r>
            <a:endParaRPr lang="en-US" b="0" dirty="0">
              <a:effectLst/>
            </a:endParaRPr>
          </a:p>
          <a:p>
            <a:pPr rtl="0">
              <a:spcBef>
                <a:spcPts val="0"/>
              </a:spcBef>
              <a:spcAft>
                <a:spcPts val="0"/>
              </a:spcAft>
            </a:pPr>
            <a:br>
              <a:rPr lang="en-US" b="0" dirty="0">
                <a:effectLst/>
              </a:rPr>
            </a:br>
            <a:r>
              <a:rPr lang="en-US" sz="1200" b="0" i="0" u="none" strike="noStrike" dirty="0">
                <a:solidFill>
                  <a:srgbClr val="000000"/>
                </a:solidFill>
                <a:effectLst/>
                <a:latin typeface="Calibri" panose="020F0502020204030204" pitchFamily="34" charset="0"/>
              </a:rPr>
              <a:t>Given two numbers $</a:t>
            </a:r>
            <a:r>
              <a:rPr lang="en-US" sz="1200" b="0" i="0" u="none" strike="noStrike" dirty="0" err="1">
                <a:solidFill>
                  <a:srgbClr val="000000"/>
                </a:solidFill>
                <a:effectLst/>
                <a:latin typeface="Calibri" panose="020F0502020204030204" pitchFamily="34" charset="0"/>
              </a:rPr>
              <a:t>p_A</a:t>
            </a:r>
            <a:r>
              <a:rPr lang="en-US" sz="1200" b="0" i="0" u="none" strike="noStrike" dirty="0">
                <a:solidFill>
                  <a:srgbClr val="000000"/>
                </a:solidFill>
                <a:effectLst/>
                <a:latin typeface="Calibri" panose="020F0502020204030204" pitchFamily="34" charset="0"/>
              </a:rPr>
              <a:t>$ and $</a:t>
            </a:r>
            <a:r>
              <a:rPr lang="en-US" sz="1200" b="0" i="0" u="none" strike="noStrike" dirty="0" err="1">
                <a:solidFill>
                  <a:srgbClr val="000000"/>
                </a:solidFill>
                <a:effectLst/>
                <a:latin typeface="Calibri" panose="020F0502020204030204" pitchFamily="34" charset="0"/>
              </a:rPr>
              <a:t>p_B</a:t>
            </a:r>
            <a:r>
              <a:rPr lang="en-US" sz="1200" b="0" i="0" u="none" strike="noStrike" dirty="0">
                <a:solidFill>
                  <a:srgbClr val="000000"/>
                </a:solidFill>
                <a:effectLst/>
                <a:latin typeface="Calibri" panose="020F0502020204030204" pitchFamily="34" charset="0"/>
              </a:rPr>
              <a:t>$ in the range of $[0,1]$, we propose to encode $</a:t>
            </a:r>
            <a:r>
              <a:rPr lang="en-US" sz="1200" b="0" i="0" u="none" strike="noStrike" dirty="0" err="1">
                <a:solidFill>
                  <a:srgbClr val="000000"/>
                </a:solidFill>
                <a:effectLst/>
                <a:latin typeface="Calibri" panose="020F0502020204030204" pitchFamily="34" charset="0"/>
              </a:rPr>
              <a:t>p_A</a:t>
            </a:r>
            <a:r>
              <a:rPr lang="en-US" sz="1200" b="0" i="0" u="none" strike="noStrike" dirty="0">
                <a:solidFill>
                  <a:srgbClr val="000000"/>
                </a:solidFill>
                <a:effectLst/>
                <a:latin typeface="Calibri" panose="020F0502020204030204" pitchFamily="34" charset="0"/>
              </a:rPr>
              <a:t>$ as the rate of an SFQ pulse stream A, and $</a:t>
            </a:r>
            <a:r>
              <a:rPr lang="en-US" sz="1200" b="0" i="0" u="none" strike="noStrike" dirty="0" err="1">
                <a:solidFill>
                  <a:srgbClr val="000000"/>
                </a:solidFill>
                <a:effectLst/>
                <a:latin typeface="Calibri" panose="020F0502020204030204" pitchFamily="34" charset="0"/>
              </a:rPr>
              <a:t>p_B</a:t>
            </a:r>
            <a:r>
              <a:rPr lang="en-US" sz="1200" b="0" i="0" u="none" strike="noStrike" dirty="0">
                <a:solidFill>
                  <a:srgbClr val="000000"/>
                </a:solidFill>
                <a:effectLst/>
                <a:latin typeface="Calibri" panose="020F0502020204030204" pitchFamily="34" charset="0"/>
              </a:rPr>
              <a:t>$ as a RL signal B. To calculate $</a:t>
            </a:r>
            <a:r>
              <a:rPr lang="en-US" sz="1200" b="0" i="0" u="none" strike="noStrike" dirty="0" err="1">
                <a:solidFill>
                  <a:srgbClr val="000000"/>
                </a:solidFill>
                <a:effectLst/>
                <a:latin typeface="Calibri" panose="020F0502020204030204" pitchFamily="34" charset="0"/>
              </a:rPr>
              <a:t>p_A</a:t>
            </a:r>
            <a:r>
              <a:rPr lang="en-US" sz="1200" b="0" i="0" u="none" strike="noStrike" dirty="0">
                <a:solidFill>
                  <a:srgbClr val="000000"/>
                </a:solidFill>
                <a:effectLst/>
                <a:latin typeface="Calibri" panose="020F0502020204030204" pitchFamily="34" charset="0"/>
              </a:rPr>
              <a:t> \times </a:t>
            </a:r>
            <a:r>
              <a:rPr lang="en-US" sz="1200" b="0" i="0" u="none" strike="noStrike" dirty="0" err="1">
                <a:solidFill>
                  <a:srgbClr val="000000"/>
                </a:solidFill>
                <a:effectLst/>
                <a:latin typeface="Calibri" panose="020F0502020204030204" pitchFamily="34" charset="0"/>
              </a:rPr>
              <a:t>p_B</a:t>
            </a:r>
            <a:r>
              <a:rPr lang="en-US" sz="1200" b="0" i="0" u="none" strike="noStrike" dirty="0">
                <a:solidFill>
                  <a:srgbClr val="000000"/>
                </a:solidFill>
                <a:effectLst/>
                <a:latin typeface="Calibri" panose="020F0502020204030204" pitchFamily="34" charset="0"/>
              </a:rPr>
              <a:t>$, we use the RL signal B to filter out a percentage of pulses from A (see Figure~\ref{</a:t>
            </a:r>
            <a:r>
              <a:rPr lang="en-US" sz="1200" b="0" i="0" u="none" strike="noStrike" dirty="0" err="1">
                <a:solidFill>
                  <a:srgbClr val="000000"/>
                </a:solidFill>
                <a:effectLst/>
                <a:latin typeface="Calibri" panose="020F0502020204030204" pitchFamily="34" charset="0"/>
              </a:rPr>
              <a:t>fig:rl_unip</a:t>
            </a:r>
            <a:r>
              <a:rPr lang="en-US" sz="1200" b="0" i="0" u="none" strike="noStrike" dirty="0">
                <a:solidFill>
                  <a:srgbClr val="000000"/>
                </a:solidFill>
                <a:effectLst/>
                <a:latin typeface="Calibri" panose="020F0502020204030204" pitchFamily="34" charset="0"/>
              </a:rPr>
              <a:t>}b). What remains after the filtering process, encoded in a pulse stream, is the multiplication result. To implement this, we use an NDRO cell as shown in Figure~\ref{</a:t>
            </a:r>
            <a:r>
              <a:rPr lang="en-US" sz="1200" b="0" i="0" u="none" strike="noStrike" dirty="0" err="1">
                <a:solidFill>
                  <a:srgbClr val="000000"/>
                </a:solidFill>
                <a:effectLst/>
                <a:latin typeface="Calibri" panose="020F0502020204030204" pitchFamily="34" charset="0"/>
              </a:rPr>
              <a:t>fig:rl_unip</a:t>
            </a:r>
            <a:r>
              <a:rPr lang="en-US" sz="1200" b="0" i="0" u="none" strike="noStrike" dirty="0">
                <a:solidFill>
                  <a:srgbClr val="000000"/>
                </a:solidFill>
                <a:effectLst/>
                <a:latin typeface="Calibri" panose="020F0502020204030204" pitchFamily="34" charset="0"/>
              </a:rPr>
              <a:t>}c (left).</a:t>
            </a:r>
            <a:endParaRPr lang="en-US" b="0" dirty="0">
              <a:effectLst/>
            </a:endParaRPr>
          </a:p>
          <a:p>
            <a:pPr rtl="0">
              <a:spcBef>
                <a:spcPts val="0"/>
              </a:spcBef>
              <a:spcAft>
                <a:spcPts val="0"/>
              </a:spcAft>
            </a:pPr>
            <a:r>
              <a:rPr lang="en-US" sz="1200" b="0" i="0" u="none" strike="noStrike" dirty="0">
                <a:solidFill>
                  <a:srgbClr val="000000"/>
                </a:solidFill>
                <a:effectLst/>
                <a:latin typeface="Calibri" panose="020F0502020204030204" pitchFamily="34" charset="0"/>
              </a:rPr>
              <a:t>Using a single NDRO, we can multiply positive numbers. That is called unipolar multiplication. To multiply negative numbers, we propose a bipolar multiplier shown in Figure~\ref{</a:t>
            </a:r>
            <a:r>
              <a:rPr lang="en-US" sz="1200" b="0" i="0" u="none" strike="noStrike" dirty="0" err="1">
                <a:solidFill>
                  <a:srgbClr val="000000"/>
                </a:solidFill>
                <a:effectLst/>
                <a:latin typeface="Calibri" panose="020F0502020204030204" pitchFamily="34" charset="0"/>
              </a:rPr>
              <a:t>fig:rl_unip</a:t>
            </a:r>
            <a:r>
              <a:rPr lang="en-US" sz="1200" b="0" i="0" u="none" strike="noStrike" dirty="0">
                <a:solidFill>
                  <a:srgbClr val="000000"/>
                </a:solidFill>
                <a:effectLst/>
                <a:latin typeface="Calibri" panose="020F0502020204030204" pitchFamily="34" charset="0"/>
              </a:rPr>
              <a:t>}c (right). Notice that the proposed multiplier is inspired by a CMOS XNOR, that is the bipolar multiplier for stochastic computing~\cite{gaines1967}. Before the arrival of the RL pulse B, the top NDRO lets the pulse stream A pass through. As a result, $O1=A\wedge B$. When B arrives, it sets the bottom NDRO letting $\neg A$ pass. As a result, $O2=\neg A\wedge \neg B$. The merger combines $O1$ and $O2$ obtaining $OUT = (A\wedge B) \vee (\neg A\wedge \neg B)$.</a:t>
            </a:r>
            <a:endParaRPr lang="en-US" b="0" dirty="0">
              <a:effectLst/>
            </a:endParaRPr>
          </a:p>
          <a:p>
            <a:br>
              <a:rPr lang="en-US" b="0" dirty="0">
                <a:effectLst/>
              </a:rPr>
            </a:b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019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rPr>
              <a:t>HPC performance development according to </a:t>
            </a:r>
            <a:r>
              <a:rPr lang="en-US" sz="1800" dirty="0" err="1">
                <a:effectLst/>
                <a:latin typeface="Arial" panose="020B0604020202020204" pitchFamily="34" charset="0"/>
                <a:ea typeface="Arial" panose="020B0604020202020204" pitchFamily="34" charset="0"/>
              </a:rPr>
              <a:t>Linpack</a:t>
            </a:r>
            <a:r>
              <a:rPr lang="en-US" sz="1800" dirty="0">
                <a:effectLst/>
                <a:latin typeface="Arial" panose="020B0604020202020204" pitchFamily="34" charset="0"/>
                <a:ea typeface="Arial" panose="020B0604020202020204" pitchFamily="34" charset="0"/>
              </a:rPr>
              <a:t>.  The vertical axis is the factor of performance improvement for the sum of all systems on the Top500 list as measured by the </a:t>
            </a:r>
            <a:r>
              <a:rPr lang="en-US" sz="1800" dirty="0" err="1">
                <a:effectLst/>
                <a:latin typeface="Arial" panose="020B0604020202020204" pitchFamily="34" charset="0"/>
                <a:ea typeface="Arial" panose="020B0604020202020204" pitchFamily="34" charset="0"/>
              </a:rPr>
              <a:t>Linpack</a:t>
            </a:r>
            <a:r>
              <a:rPr lang="en-US" sz="1800" dirty="0">
                <a:effectLst/>
                <a:latin typeface="Arial" panose="020B0604020202020204" pitchFamily="34" charset="0"/>
                <a:ea typeface="Arial" panose="020B0604020202020204" pitchFamily="34" charset="0"/>
              </a:rPr>
              <a:t> benchmark.  Whereas performance improved by a factor of 1000x every 11 years for the first 2 decades of the Top500, this figure has dropped precipitously in the past decade.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7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4144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508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1118 </a:t>
            </a:r>
            <a:r>
              <a:rPr lang="en-US" dirty="0"/>
              <a:t>gates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097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paper I can find: https://iopscience.iop.org/article/10.1088/1742-6596/97/1/012041/pdf</a:t>
            </a:r>
          </a:p>
          <a:p>
            <a:r>
              <a:rPr lang="en-US" dirty="0"/>
              <a:t>How to calculate BER of a given RSFQ cell: https://ieeexplore.ieee.org/document/1211653</a:t>
            </a:r>
          </a:p>
          <a:p>
            <a:endParaRPr lang="en-US" dirty="0"/>
          </a:p>
          <a:p>
            <a:r>
              <a:rPr lang="en-US" dirty="0"/>
              <a:t>Electromagnetic shielding is important. SFQ circuits are susceptible to trapped flux, leading to inconsistent pulse generation. A double layer </a:t>
            </a:r>
            <a:r>
              <a:rPr lang="en-US" dirty="0" err="1"/>
              <a:t>cryoperm</a:t>
            </a:r>
            <a:r>
              <a:rPr lang="en-US" dirty="0"/>
              <a:t> shield is used to ensure the device is operating in a low field environment. A superconducting </a:t>
            </a:r>
            <a:r>
              <a:rPr lang="en-US" dirty="0" err="1"/>
              <a:t>aluminium</a:t>
            </a:r>
            <a:r>
              <a:rPr lang="en-US" dirty="0"/>
              <a:t> shield can also be used to protect the chip from stray or residual fields.</a:t>
            </a:r>
          </a:p>
          <a:p>
            <a:r>
              <a:rPr lang="en-US" dirty="0"/>
              <a:t>Shielding on the wiring has also been seem to be key. Metallic braiding is needed around all of the dc ribbons, both inside and outside the cryostat. Individually shielded twisted pairs are also being integrated into the system to reduce crosstalk / noise. Non-magnetic components must be used throughout the system, particularly around wire connections and device mount.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4773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pictures are from sites in Alaska and Colorado that detect environmental changes and landslides. Other applications include radiation detection.</a:t>
            </a:r>
          </a:p>
          <a:p>
            <a:endParaRPr lang="en-US" dirty="0"/>
          </a:p>
          <a:p>
            <a:r>
              <a:rPr lang="en-US" dirty="0"/>
              <a:t>Reliability of the distributed computation is key. But also to reduce data movement from sensors to the system.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9120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CNNs: https://ieeexplore.ieee.org/document/9763736</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0647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relationship of BER (separately for 0s and 1s) and temperature.</a:t>
            </a:r>
          </a:p>
          <a:p>
            <a:r>
              <a:rPr lang="en-US" dirty="0"/>
              <a:t>0s and 1s means the probability for a 0 to become a 1, and 1 to become a 0.</a:t>
            </a:r>
          </a:p>
          <a:p>
            <a:endParaRPr lang="en-US" dirty="0"/>
          </a:p>
          <a:p>
            <a:r>
              <a:rPr lang="en-US" dirty="0"/>
              <a:t>Details on Our TCAD-Based Modeling of </a:t>
            </a:r>
            <a:r>
              <a:rPr lang="en-US" dirty="0" err="1"/>
              <a:t>FeFET</a:t>
            </a:r>
            <a:r>
              <a:rPr lang="en-US" dirty="0"/>
              <a:t>. As earlier mentioned, in our work the entire Ferroelectric </a:t>
            </a:r>
            <a:r>
              <a:rPr lang="en-US" dirty="0" err="1"/>
              <a:t>FinFET</a:t>
            </a:r>
            <a:r>
              <a:rPr lang="en-US" dirty="0"/>
              <a:t> (</a:t>
            </a:r>
            <a:r>
              <a:rPr lang="en-US" dirty="0" err="1"/>
              <a:t>FeFET</a:t>
            </a:r>
            <a:r>
              <a:rPr lang="en-US" dirty="0"/>
              <a:t>) device is fully implemented and modeled in Technology CAD (TCAD) framework (Synopsys </a:t>
            </a:r>
            <a:r>
              <a:rPr lang="en-US" dirty="0" err="1"/>
              <a:t>Sentaurus</a:t>
            </a:r>
            <a:r>
              <a:rPr lang="en-US" dirty="0"/>
              <a:t>). Concisely, we model and calibrate a 14nm </a:t>
            </a:r>
            <a:r>
              <a:rPr lang="en-US" dirty="0" err="1"/>
              <a:t>FinFET</a:t>
            </a:r>
            <a:r>
              <a:rPr lang="en-US" dirty="0"/>
              <a:t> device using TCAD, and then the high-k layer (1.7nm) in the gate stack is replaced with a 10nm ferroelectric layer (Hf0:5Zr0:5O2) located on top of the SiO2 layer. It is noteworthy that our device modeling is not just a combination of a Ferroelectric capacitor model and a </a:t>
            </a:r>
            <a:r>
              <a:rPr lang="en-US" dirty="0" err="1"/>
              <a:t>FinFET</a:t>
            </a:r>
            <a:r>
              <a:rPr lang="en-US" dirty="0"/>
              <a:t> model but, in fact, the complete ferroelectric </a:t>
            </a:r>
            <a:r>
              <a:rPr lang="en-US" dirty="0" err="1"/>
              <a:t>FinFET</a:t>
            </a:r>
            <a:r>
              <a:rPr lang="en-US" dirty="0"/>
              <a:t> device is fully modeled in TCAD using a meta-ferroelectric-insulator-semiconductor (MFIS) stacks. For accurate modeling, the density gradient model is used to account for the quantum confinement effects and, additionally, the </a:t>
            </a:r>
            <a:r>
              <a:rPr lang="en-US" dirty="0" err="1"/>
              <a:t>thinlayer</a:t>
            </a:r>
            <a:r>
              <a:rPr lang="en-US" dirty="0"/>
              <a:t> mobility model is used to account for the scaled fin dimensions. The crystal orientation effects on the channel mobility, channel strain-related mobility improvement, and ballistic mobility to account for the quasi-ballistic carrier transport in such nano-scaled dimensions have also been considered. 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773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White">
  <p:cSld name="Section Header White">
    <p:spTree>
      <p:nvGrpSpPr>
        <p:cNvPr id="1" name="Shape 610"/>
        <p:cNvGrpSpPr/>
        <p:nvPr/>
      </p:nvGrpSpPr>
      <p:grpSpPr>
        <a:xfrm>
          <a:off x="0" y="0"/>
          <a:ext cx="0" cy="0"/>
          <a:chOff x="0" y="0"/>
          <a:chExt cx="0" cy="0"/>
        </a:xfrm>
      </p:grpSpPr>
      <p:sp>
        <p:nvSpPr>
          <p:cNvPr id="611" name="Google Shape;611;p5"/>
          <p:cNvSpPr txBox="1">
            <a:spLocks noGrp="1"/>
          </p:cNvSpPr>
          <p:nvPr>
            <p:ph type="title"/>
          </p:nvPr>
        </p:nvSpPr>
        <p:spPr>
          <a:xfrm>
            <a:off x="432055" y="1864178"/>
            <a:ext cx="8222309" cy="1362075"/>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accent2"/>
              </a:buClr>
              <a:buSzPts val="4050"/>
              <a:buFont typeface="Arial"/>
              <a:buNone/>
              <a:defRPr sz="4050" b="1" i="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12" name="Google Shape;612;p5"/>
          <p:cNvCxnSpPr/>
          <p:nvPr/>
        </p:nvCxnSpPr>
        <p:spPr>
          <a:xfrm>
            <a:off x="460845" y="4931494"/>
            <a:ext cx="8222310" cy="0"/>
          </a:xfrm>
          <a:prstGeom prst="straightConnector1">
            <a:avLst/>
          </a:prstGeom>
          <a:noFill/>
          <a:ln w="9525" cap="flat" cmpd="sng">
            <a:solidFill>
              <a:schemeClr val="lt1"/>
            </a:solidFill>
            <a:prstDash val="solid"/>
            <a:round/>
            <a:headEnd type="none" w="sm" len="sm"/>
            <a:tailEnd type="none" w="sm" len="sm"/>
          </a:ln>
        </p:spPr>
      </p:cxnSp>
      <p:sp>
        <p:nvSpPr>
          <p:cNvPr id="613" name="Google Shape;613;p5"/>
          <p:cNvSpPr txBox="1">
            <a:spLocks noGrp="1"/>
          </p:cNvSpPr>
          <p:nvPr>
            <p:ph type="sldNum" idx="12"/>
          </p:nvPr>
        </p:nvSpPr>
        <p:spPr>
          <a:xfrm>
            <a:off x="8138558" y="6356350"/>
            <a:ext cx="531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15" name="Google Shape;615;p5"/>
          <p:cNvSpPr txBox="1">
            <a:spLocks noGrp="1"/>
          </p:cNvSpPr>
          <p:nvPr>
            <p:ph type="subTitle" idx="1"/>
          </p:nvPr>
        </p:nvSpPr>
        <p:spPr>
          <a:xfrm>
            <a:off x="1037675" y="3784875"/>
            <a:ext cx="7024200" cy="818100"/>
          </a:xfrm>
          <a:prstGeom prst="rect">
            <a:avLst/>
          </a:prstGeom>
        </p:spPr>
        <p:txBody>
          <a:bodyPr spcFirstLastPara="1" wrap="square" lIns="91425" tIns="45700" rIns="91425" bIns="45700" anchor="t" anchorCtr="0">
            <a:noAutofit/>
          </a:bodyPr>
          <a:lstStyle>
            <a:lvl1pPr lvl="0" algn="ctr">
              <a:spcBef>
                <a:spcPts val="800"/>
              </a:spcBef>
              <a:spcAft>
                <a:spcPts val="0"/>
              </a:spcAft>
              <a:buSzPts val="1600"/>
              <a:buNone/>
              <a:defRPr/>
            </a:lvl1pPr>
            <a:lvl2pPr lvl="1" algn="ctr">
              <a:spcBef>
                <a:spcPts val="200"/>
              </a:spcBef>
              <a:spcAft>
                <a:spcPts val="0"/>
              </a:spcAft>
              <a:buSzPts val="1600"/>
              <a:buNone/>
              <a:defRPr/>
            </a:lvl2pPr>
            <a:lvl3pPr lvl="2" algn="ctr">
              <a:spcBef>
                <a:spcPts val="0"/>
              </a:spcBef>
              <a:spcAft>
                <a:spcPts val="0"/>
              </a:spcAft>
              <a:buSzPts val="1360"/>
              <a:buNone/>
              <a:defRPr/>
            </a:lvl3pPr>
            <a:lvl4pPr lvl="3" algn="ctr">
              <a:spcBef>
                <a:spcPts val="0"/>
              </a:spcBef>
              <a:spcAft>
                <a:spcPts val="0"/>
              </a:spcAft>
              <a:buSzPts val="1360"/>
              <a:buNone/>
              <a:defRPr/>
            </a:lvl4pPr>
            <a:lvl5pPr lvl="4" algn="ctr">
              <a:spcBef>
                <a:spcPts val="0"/>
              </a:spcBef>
              <a:spcAft>
                <a:spcPts val="0"/>
              </a:spcAft>
              <a:buSzPts val="16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79"/>
        <p:cNvGrpSpPr/>
        <p:nvPr/>
      </p:nvGrpSpPr>
      <p:grpSpPr>
        <a:xfrm>
          <a:off x="0" y="0"/>
          <a:ext cx="0" cy="0"/>
          <a:chOff x="0" y="0"/>
          <a:chExt cx="0" cy="0"/>
        </a:xfrm>
      </p:grpSpPr>
      <p:sp>
        <p:nvSpPr>
          <p:cNvPr id="780" name="Google Shape;780;p8"/>
          <p:cNvSpPr txBox="1">
            <a:spLocks noGrp="1"/>
          </p:cNvSpPr>
          <p:nvPr>
            <p:ph type="title"/>
          </p:nvPr>
        </p:nvSpPr>
        <p:spPr>
          <a:xfrm>
            <a:off x="430214" y="457200"/>
            <a:ext cx="8229600" cy="54864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313C5A"/>
              </a:buClr>
              <a:buSzPts val="2400"/>
              <a:buFont typeface="Arial"/>
              <a:buNone/>
              <a:defRPr sz="2400" b="1" i="0" cap="none">
                <a:solidFill>
                  <a:srgbClr val="313C5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1" name="Google Shape;781;p8"/>
          <p:cNvSpPr txBox="1">
            <a:spLocks noGrp="1"/>
          </p:cNvSpPr>
          <p:nvPr>
            <p:ph type="body" idx="1"/>
          </p:nvPr>
        </p:nvSpPr>
        <p:spPr>
          <a:xfrm>
            <a:off x="457200" y="1828800"/>
            <a:ext cx="8229600" cy="4343400"/>
          </a:xfrm>
          <a:prstGeom prst="rect">
            <a:avLst/>
          </a:prstGeom>
          <a:noFill/>
          <a:ln>
            <a:noFill/>
          </a:ln>
        </p:spPr>
        <p:txBody>
          <a:bodyPr spcFirstLastPara="1" wrap="square" lIns="91425" tIns="45700" rIns="91425" bIns="45700" anchor="t" anchorCtr="0">
            <a:noAutofit/>
          </a:bodyPr>
          <a:lstStyle>
            <a:lvl1pPr marL="457200" lvl="0" indent="-330200" algn="l">
              <a:lnSpc>
                <a:spcPct val="110000"/>
              </a:lnSpc>
              <a:spcBef>
                <a:spcPts val="800"/>
              </a:spcBef>
              <a:spcAft>
                <a:spcPts val="0"/>
              </a:spcAft>
              <a:buClr>
                <a:schemeClr val="accent2"/>
              </a:buClr>
              <a:buSzPts val="1600"/>
              <a:buChar char="•"/>
              <a:defRPr sz="1600"/>
            </a:lvl1pPr>
            <a:lvl2pPr marL="914400" lvl="1" indent="-330200" algn="l">
              <a:lnSpc>
                <a:spcPct val="110000"/>
              </a:lnSpc>
              <a:spcBef>
                <a:spcPts val="200"/>
              </a:spcBef>
              <a:spcAft>
                <a:spcPts val="0"/>
              </a:spcAft>
              <a:buClr>
                <a:schemeClr val="accent2"/>
              </a:buClr>
              <a:buSzPts val="1600"/>
              <a:buChar char="–"/>
              <a:defRPr sz="1600"/>
            </a:lvl2pPr>
            <a:lvl3pPr marL="1371600" lvl="2" indent="-330200" algn="l">
              <a:spcBef>
                <a:spcPts val="0"/>
              </a:spcBef>
              <a:spcAft>
                <a:spcPts val="0"/>
              </a:spcAft>
              <a:buClr>
                <a:schemeClr val="accent2"/>
              </a:buClr>
              <a:buSzPts val="1600"/>
              <a:buChar char="•"/>
              <a:defRPr/>
            </a:lvl3pPr>
            <a:lvl4pPr marL="1828800" lvl="3" indent="-330200" algn="l">
              <a:spcBef>
                <a:spcPts val="0"/>
              </a:spcBef>
              <a:spcAft>
                <a:spcPts val="0"/>
              </a:spcAft>
              <a:buClr>
                <a:schemeClr val="accent2"/>
              </a:buClr>
              <a:buSzPts val="1600"/>
              <a:buChar char="–"/>
              <a:defRPr/>
            </a:lvl4pPr>
            <a:lvl5pPr marL="2286000" lvl="4" indent="-330200" algn="l">
              <a:spcBef>
                <a:spcPts val="0"/>
              </a:spcBef>
              <a:spcAft>
                <a:spcPts val="0"/>
              </a:spcAft>
              <a:buClr>
                <a:schemeClr val="accent2"/>
              </a:buClr>
              <a:buSzPts val="1600"/>
              <a:buChar char="»"/>
              <a:defRPr/>
            </a:lvl5pPr>
            <a:lvl6pPr marL="2743200" lvl="5" indent="-330200" algn="l">
              <a:spcBef>
                <a:spcPts val="0"/>
              </a:spcBef>
              <a:spcAft>
                <a:spcPts val="0"/>
              </a:spcAft>
              <a:buClr>
                <a:schemeClr val="dk1"/>
              </a:buClr>
              <a:buSzPts val="1600"/>
              <a:buChar char="•"/>
              <a:defRPr sz="1600"/>
            </a:lvl6pPr>
            <a:lvl7pPr marL="3200400" lvl="6" indent="-330200" algn="l">
              <a:spcBef>
                <a:spcPts val="0"/>
              </a:spcBef>
              <a:spcAft>
                <a:spcPts val="0"/>
              </a:spcAft>
              <a:buClr>
                <a:schemeClr val="dk1"/>
              </a:buClr>
              <a:buSzPts val="1600"/>
              <a:buChar char="•"/>
              <a:defRPr sz="1600"/>
            </a:lvl7pPr>
            <a:lvl8pPr marL="3657600" lvl="7" indent="-330200" algn="l">
              <a:spcBef>
                <a:spcPts val="0"/>
              </a:spcBef>
              <a:spcAft>
                <a:spcPts val="0"/>
              </a:spcAft>
              <a:buClr>
                <a:schemeClr val="dk1"/>
              </a:buClr>
              <a:buSzPts val="1600"/>
              <a:buChar char="•"/>
              <a:defRPr sz="1600"/>
            </a:lvl8pPr>
            <a:lvl9pPr marL="4114800" lvl="8" indent="-330200" algn="l">
              <a:spcBef>
                <a:spcPts val="0"/>
              </a:spcBef>
              <a:spcAft>
                <a:spcPts val="0"/>
              </a:spcAft>
              <a:buClr>
                <a:schemeClr val="dk1"/>
              </a:buClr>
              <a:buSzPts val="1600"/>
              <a:buChar char="•"/>
              <a:defRPr sz="1600"/>
            </a:lvl9pPr>
          </a:lstStyle>
          <a:p>
            <a:endParaRPr/>
          </a:p>
        </p:txBody>
      </p:sp>
      <p:sp>
        <p:nvSpPr>
          <p:cNvPr id="782" name="Google Shape;782;p8"/>
          <p:cNvSpPr txBox="1">
            <a:spLocks noGrp="1"/>
          </p:cNvSpPr>
          <p:nvPr>
            <p:ph type="sldNum" idx="12"/>
          </p:nvPr>
        </p:nvSpPr>
        <p:spPr>
          <a:xfrm>
            <a:off x="8138558" y="6356350"/>
            <a:ext cx="531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83" name="Google Shape;783;p8"/>
          <p:cNvSpPr txBox="1">
            <a:spLocks noGrp="1"/>
          </p:cNvSpPr>
          <p:nvPr>
            <p:ph type="subTitle" idx="2"/>
          </p:nvPr>
        </p:nvSpPr>
        <p:spPr>
          <a:xfrm>
            <a:off x="457200" y="1143000"/>
            <a:ext cx="8229600" cy="457200"/>
          </a:xfrm>
          <a:prstGeom prst="rect">
            <a:avLst/>
          </a:prstGeom>
        </p:spPr>
        <p:txBody>
          <a:bodyPr spcFirstLastPara="1" wrap="square" lIns="91425" tIns="45700" rIns="91425" bIns="45700" anchor="b" anchorCtr="0">
            <a:noAutofit/>
          </a:bodyPr>
          <a:lstStyle>
            <a:lvl1pPr lvl="0">
              <a:spcBef>
                <a:spcPts val="800"/>
              </a:spcBef>
              <a:spcAft>
                <a:spcPts val="0"/>
              </a:spcAft>
              <a:buSzPts val="1600"/>
              <a:buNone/>
              <a:defRPr>
                <a:solidFill>
                  <a:schemeClr val="accent2"/>
                </a:solidFill>
              </a:defRPr>
            </a:lvl1pPr>
            <a:lvl2pPr lvl="1">
              <a:spcBef>
                <a:spcPts val="200"/>
              </a:spcBef>
              <a:spcAft>
                <a:spcPts val="0"/>
              </a:spcAft>
              <a:buSzPts val="1600"/>
              <a:buNone/>
              <a:defRPr/>
            </a:lvl2pPr>
            <a:lvl3pPr lvl="2">
              <a:spcBef>
                <a:spcPts val="0"/>
              </a:spcBef>
              <a:spcAft>
                <a:spcPts val="0"/>
              </a:spcAft>
              <a:buSzPts val="1360"/>
              <a:buNone/>
              <a:defRPr/>
            </a:lvl3pPr>
            <a:lvl4pPr lvl="3">
              <a:spcBef>
                <a:spcPts val="0"/>
              </a:spcBef>
              <a:spcAft>
                <a:spcPts val="0"/>
              </a:spcAft>
              <a:buSzPts val="1360"/>
              <a:buNone/>
              <a:defRPr/>
            </a:lvl4pPr>
            <a:lvl5pPr lvl="4">
              <a:spcBef>
                <a:spcPts val="0"/>
              </a:spcBef>
              <a:spcAft>
                <a:spcPts val="0"/>
              </a:spcAft>
              <a:buSzPts val="16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w/image">
  <p:cSld name="Title Slide w/image">
    <p:spTree>
      <p:nvGrpSpPr>
        <p:cNvPr id="1" name="Shape 460"/>
        <p:cNvGrpSpPr/>
        <p:nvPr/>
      </p:nvGrpSpPr>
      <p:grpSpPr>
        <a:xfrm>
          <a:off x="0" y="0"/>
          <a:ext cx="0" cy="0"/>
          <a:chOff x="0" y="0"/>
          <a:chExt cx="0" cy="0"/>
        </a:xfrm>
      </p:grpSpPr>
      <p:sp>
        <p:nvSpPr>
          <p:cNvPr id="461" name="Google Shape;461;p4"/>
          <p:cNvSpPr txBox="1">
            <a:spLocks noGrp="1"/>
          </p:cNvSpPr>
          <p:nvPr>
            <p:ph type="ctrTitle"/>
          </p:nvPr>
        </p:nvSpPr>
        <p:spPr>
          <a:xfrm>
            <a:off x="455294" y="1784906"/>
            <a:ext cx="8226687" cy="809919"/>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accent2"/>
              </a:buClr>
              <a:buSzPts val="4050"/>
              <a:buFont typeface="Arial"/>
              <a:buNone/>
              <a:defRPr sz="405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4"/>
          <p:cNvSpPr txBox="1">
            <a:spLocks noGrp="1"/>
          </p:cNvSpPr>
          <p:nvPr>
            <p:ph type="subTitle" idx="1"/>
          </p:nvPr>
        </p:nvSpPr>
        <p:spPr>
          <a:xfrm>
            <a:off x="455294" y="2762473"/>
            <a:ext cx="8226687" cy="357392"/>
          </a:xfrm>
          <a:prstGeom prst="rect">
            <a:avLst/>
          </a:prstGeom>
          <a:noFill/>
          <a:ln>
            <a:noFill/>
          </a:ln>
        </p:spPr>
        <p:txBody>
          <a:bodyPr spcFirstLastPara="1" wrap="square" lIns="91425" tIns="45700" rIns="91425" bIns="45700" anchor="t" anchorCtr="0">
            <a:noAutofit/>
          </a:bodyPr>
          <a:lstStyle>
            <a:lvl1pPr lvl="0" algn="ctr">
              <a:lnSpc>
                <a:spcPct val="110000"/>
              </a:lnSpc>
              <a:spcBef>
                <a:spcPts val="800"/>
              </a:spcBef>
              <a:spcAft>
                <a:spcPts val="0"/>
              </a:spcAft>
              <a:buSzPts val="1600"/>
              <a:buNone/>
              <a:defRPr b="0" i="0">
                <a:solidFill>
                  <a:schemeClr val="dk2"/>
                </a:solidFill>
                <a:latin typeface="Arial"/>
                <a:ea typeface="Arial"/>
                <a:cs typeface="Arial"/>
                <a:sym typeface="Arial"/>
              </a:defRPr>
            </a:lvl1pPr>
            <a:lvl2pPr lvl="1" algn="ctr">
              <a:lnSpc>
                <a:spcPct val="110000"/>
              </a:lnSpc>
              <a:spcBef>
                <a:spcPts val="400"/>
              </a:spcBef>
              <a:spcAft>
                <a:spcPts val="0"/>
              </a:spcAft>
              <a:buSzPts val="1600"/>
              <a:buNone/>
              <a:defRPr>
                <a:solidFill>
                  <a:srgbClr val="888C8F"/>
                </a:solidFill>
              </a:defRPr>
            </a:lvl2pPr>
            <a:lvl3pPr lvl="2" algn="ctr">
              <a:spcBef>
                <a:spcPts val="400"/>
              </a:spcBef>
              <a:spcAft>
                <a:spcPts val="0"/>
              </a:spcAft>
              <a:buSzPts val="1360"/>
              <a:buNone/>
              <a:defRPr>
                <a:solidFill>
                  <a:srgbClr val="888C8F"/>
                </a:solidFill>
              </a:defRPr>
            </a:lvl3pPr>
            <a:lvl4pPr lvl="3" algn="ctr">
              <a:spcBef>
                <a:spcPts val="400"/>
              </a:spcBef>
              <a:spcAft>
                <a:spcPts val="0"/>
              </a:spcAft>
              <a:buSzPts val="1360"/>
              <a:buNone/>
              <a:defRPr>
                <a:solidFill>
                  <a:srgbClr val="888C8F"/>
                </a:solidFill>
              </a:defRPr>
            </a:lvl4pPr>
            <a:lvl5pPr lvl="4" algn="ctr">
              <a:spcBef>
                <a:spcPts val="320"/>
              </a:spcBef>
              <a:spcAft>
                <a:spcPts val="0"/>
              </a:spcAft>
              <a:buSzPts val="1600"/>
              <a:buNone/>
              <a:defRPr>
                <a:solidFill>
                  <a:srgbClr val="888C8F"/>
                </a:solidFill>
              </a:defRPr>
            </a:lvl5pPr>
            <a:lvl6pPr lvl="5" algn="ctr">
              <a:spcBef>
                <a:spcPts val="300"/>
              </a:spcBef>
              <a:spcAft>
                <a:spcPts val="0"/>
              </a:spcAft>
              <a:buClr>
                <a:srgbClr val="888C8F"/>
              </a:buClr>
              <a:buSzPts val="1500"/>
              <a:buNone/>
              <a:defRPr>
                <a:solidFill>
                  <a:srgbClr val="888C8F"/>
                </a:solidFill>
              </a:defRPr>
            </a:lvl6pPr>
            <a:lvl7pPr lvl="6" algn="ctr">
              <a:spcBef>
                <a:spcPts val="300"/>
              </a:spcBef>
              <a:spcAft>
                <a:spcPts val="0"/>
              </a:spcAft>
              <a:buClr>
                <a:srgbClr val="888C8F"/>
              </a:buClr>
              <a:buSzPts val="1500"/>
              <a:buNone/>
              <a:defRPr>
                <a:solidFill>
                  <a:srgbClr val="888C8F"/>
                </a:solidFill>
              </a:defRPr>
            </a:lvl7pPr>
            <a:lvl8pPr lvl="7" algn="ctr">
              <a:spcBef>
                <a:spcPts val="300"/>
              </a:spcBef>
              <a:spcAft>
                <a:spcPts val="0"/>
              </a:spcAft>
              <a:buClr>
                <a:srgbClr val="888C8F"/>
              </a:buClr>
              <a:buSzPts val="1500"/>
              <a:buNone/>
              <a:defRPr>
                <a:solidFill>
                  <a:srgbClr val="888C8F"/>
                </a:solidFill>
              </a:defRPr>
            </a:lvl8pPr>
            <a:lvl9pPr lvl="8" algn="ctr">
              <a:spcBef>
                <a:spcPts val="300"/>
              </a:spcBef>
              <a:spcAft>
                <a:spcPts val="0"/>
              </a:spcAft>
              <a:buClr>
                <a:srgbClr val="888C8F"/>
              </a:buClr>
              <a:buSzPts val="1500"/>
              <a:buNone/>
              <a:defRPr>
                <a:solidFill>
                  <a:srgbClr val="888C8F"/>
                </a:solidFill>
              </a:defRPr>
            </a:lvl9pPr>
          </a:lstStyle>
          <a:p>
            <a:endParaRPr/>
          </a:p>
        </p:txBody>
      </p:sp>
      <p:grpSp>
        <p:nvGrpSpPr>
          <p:cNvPr id="463" name="Google Shape;463;p4"/>
          <p:cNvGrpSpPr/>
          <p:nvPr/>
        </p:nvGrpSpPr>
        <p:grpSpPr>
          <a:xfrm>
            <a:off x="-151324" y="-141165"/>
            <a:ext cx="9439923" cy="7136527"/>
            <a:chOff x="-151324" y="-141165"/>
            <a:chExt cx="9439923" cy="7136527"/>
          </a:xfrm>
        </p:grpSpPr>
        <p:grpSp>
          <p:nvGrpSpPr>
            <p:cNvPr id="464" name="Google Shape;464;p4"/>
            <p:cNvGrpSpPr/>
            <p:nvPr/>
          </p:nvGrpSpPr>
          <p:grpSpPr>
            <a:xfrm>
              <a:off x="457731" y="6873247"/>
              <a:ext cx="8226688" cy="122115"/>
              <a:chOff x="457731" y="6582508"/>
              <a:chExt cx="8226688" cy="486507"/>
            </a:xfrm>
          </p:grpSpPr>
          <p:cxnSp>
            <p:nvCxnSpPr>
              <p:cNvPr id="465" name="Google Shape;465;p4"/>
              <p:cNvCxnSpPr/>
              <p:nvPr/>
            </p:nvCxnSpPr>
            <p:spPr>
              <a:xfrm>
                <a:off x="457731"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66" name="Google Shape;466;p4"/>
              <p:cNvCxnSpPr/>
              <p:nvPr/>
            </p:nvCxnSpPr>
            <p:spPr>
              <a:xfrm>
                <a:off x="8684419" y="6582508"/>
                <a:ext cx="0" cy="486507"/>
              </a:xfrm>
              <a:prstGeom prst="straightConnector1">
                <a:avLst/>
              </a:prstGeom>
              <a:noFill/>
              <a:ln w="9525" cap="flat" cmpd="sng">
                <a:solidFill>
                  <a:schemeClr val="dk1"/>
                </a:solidFill>
                <a:prstDash val="dot"/>
                <a:round/>
                <a:headEnd type="none" w="sm" len="sm"/>
                <a:tailEnd type="none" w="sm" len="sm"/>
              </a:ln>
            </p:spPr>
          </p:cxnSp>
          <p:grpSp>
            <p:nvGrpSpPr>
              <p:cNvPr id="467" name="Google Shape;467;p4"/>
              <p:cNvGrpSpPr/>
              <p:nvPr/>
            </p:nvGrpSpPr>
            <p:grpSpPr>
              <a:xfrm>
                <a:off x="7986158" y="6582508"/>
                <a:ext cx="152400" cy="486507"/>
                <a:chOff x="7983415" y="6582508"/>
                <a:chExt cx="152400" cy="486507"/>
              </a:xfrm>
            </p:grpSpPr>
            <p:cxnSp>
              <p:nvCxnSpPr>
                <p:cNvPr id="468" name="Google Shape;468;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69" name="Google Shape;469;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70" name="Google Shape;470;p4"/>
              <p:cNvGrpSpPr/>
              <p:nvPr/>
            </p:nvGrpSpPr>
            <p:grpSpPr>
              <a:xfrm>
                <a:off x="7287901" y="6582508"/>
                <a:ext cx="152400" cy="486507"/>
                <a:chOff x="7983415" y="6582508"/>
                <a:chExt cx="152400" cy="486507"/>
              </a:xfrm>
            </p:grpSpPr>
            <p:cxnSp>
              <p:nvCxnSpPr>
                <p:cNvPr id="471" name="Google Shape;471;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72" name="Google Shape;472;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73" name="Google Shape;473;p4"/>
              <p:cNvGrpSpPr/>
              <p:nvPr/>
            </p:nvGrpSpPr>
            <p:grpSpPr>
              <a:xfrm>
                <a:off x="6589644" y="6582508"/>
                <a:ext cx="152400" cy="486507"/>
                <a:chOff x="7983415" y="6582508"/>
                <a:chExt cx="152400" cy="486507"/>
              </a:xfrm>
            </p:grpSpPr>
            <p:cxnSp>
              <p:nvCxnSpPr>
                <p:cNvPr id="474" name="Google Shape;474;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75" name="Google Shape;475;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76" name="Google Shape;476;p4"/>
              <p:cNvGrpSpPr/>
              <p:nvPr/>
            </p:nvGrpSpPr>
            <p:grpSpPr>
              <a:xfrm>
                <a:off x="5891387" y="6582508"/>
                <a:ext cx="152400" cy="486507"/>
                <a:chOff x="7983415" y="6582508"/>
                <a:chExt cx="152400" cy="486507"/>
              </a:xfrm>
            </p:grpSpPr>
            <p:cxnSp>
              <p:nvCxnSpPr>
                <p:cNvPr id="477" name="Google Shape;477;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78" name="Google Shape;478;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79" name="Google Shape;479;p4"/>
              <p:cNvGrpSpPr/>
              <p:nvPr/>
            </p:nvGrpSpPr>
            <p:grpSpPr>
              <a:xfrm>
                <a:off x="5193130" y="6582508"/>
                <a:ext cx="152400" cy="486507"/>
                <a:chOff x="7983415" y="6582508"/>
                <a:chExt cx="152400" cy="486507"/>
              </a:xfrm>
            </p:grpSpPr>
            <p:cxnSp>
              <p:nvCxnSpPr>
                <p:cNvPr id="480" name="Google Shape;480;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81" name="Google Shape;481;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82" name="Google Shape;482;p4"/>
              <p:cNvGrpSpPr/>
              <p:nvPr/>
            </p:nvGrpSpPr>
            <p:grpSpPr>
              <a:xfrm>
                <a:off x="4494873" y="6582508"/>
                <a:ext cx="152400" cy="486507"/>
                <a:chOff x="7983415" y="6582508"/>
                <a:chExt cx="152400" cy="486507"/>
              </a:xfrm>
            </p:grpSpPr>
            <p:cxnSp>
              <p:nvCxnSpPr>
                <p:cNvPr id="483" name="Google Shape;483;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84" name="Google Shape;484;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85" name="Google Shape;485;p4"/>
              <p:cNvGrpSpPr/>
              <p:nvPr/>
            </p:nvGrpSpPr>
            <p:grpSpPr>
              <a:xfrm>
                <a:off x="3796616" y="6582508"/>
                <a:ext cx="152400" cy="486507"/>
                <a:chOff x="7983415" y="6582508"/>
                <a:chExt cx="152400" cy="486507"/>
              </a:xfrm>
            </p:grpSpPr>
            <p:cxnSp>
              <p:nvCxnSpPr>
                <p:cNvPr id="486" name="Google Shape;486;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87" name="Google Shape;487;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88" name="Google Shape;488;p4"/>
              <p:cNvGrpSpPr/>
              <p:nvPr/>
            </p:nvGrpSpPr>
            <p:grpSpPr>
              <a:xfrm>
                <a:off x="3098359" y="6582508"/>
                <a:ext cx="152400" cy="486507"/>
                <a:chOff x="7983415" y="6582508"/>
                <a:chExt cx="152400" cy="486507"/>
              </a:xfrm>
            </p:grpSpPr>
            <p:cxnSp>
              <p:nvCxnSpPr>
                <p:cNvPr id="489" name="Google Shape;489;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90" name="Google Shape;490;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91" name="Google Shape;491;p4"/>
              <p:cNvGrpSpPr/>
              <p:nvPr/>
            </p:nvGrpSpPr>
            <p:grpSpPr>
              <a:xfrm>
                <a:off x="2400102" y="6582508"/>
                <a:ext cx="152400" cy="486507"/>
                <a:chOff x="7983415" y="6582508"/>
                <a:chExt cx="152400" cy="486507"/>
              </a:xfrm>
            </p:grpSpPr>
            <p:cxnSp>
              <p:nvCxnSpPr>
                <p:cNvPr id="492" name="Google Shape;492;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93" name="Google Shape;493;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94" name="Google Shape;494;p4"/>
              <p:cNvGrpSpPr/>
              <p:nvPr/>
            </p:nvGrpSpPr>
            <p:grpSpPr>
              <a:xfrm>
                <a:off x="1701845" y="6582508"/>
                <a:ext cx="152400" cy="486507"/>
                <a:chOff x="7983415" y="6582508"/>
                <a:chExt cx="152400" cy="486507"/>
              </a:xfrm>
            </p:grpSpPr>
            <p:cxnSp>
              <p:nvCxnSpPr>
                <p:cNvPr id="495" name="Google Shape;495;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96" name="Google Shape;496;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97" name="Google Shape;497;p4"/>
              <p:cNvGrpSpPr/>
              <p:nvPr/>
            </p:nvGrpSpPr>
            <p:grpSpPr>
              <a:xfrm>
                <a:off x="1003588" y="6582508"/>
                <a:ext cx="152400" cy="486507"/>
                <a:chOff x="7983415" y="6582508"/>
                <a:chExt cx="152400" cy="486507"/>
              </a:xfrm>
            </p:grpSpPr>
            <p:cxnSp>
              <p:nvCxnSpPr>
                <p:cNvPr id="498" name="Google Shape;498;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99" name="Google Shape;499;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grpSp>
          <p:nvGrpSpPr>
            <p:cNvPr id="500" name="Google Shape;500;p4"/>
            <p:cNvGrpSpPr/>
            <p:nvPr/>
          </p:nvGrpSpPr>
          <p:grpSpPr>
            <a:xfrm>
              <a:off x="-151324" y="454006"/>
              <a:ext cx="122115" cy="5945205"/>
              <a:chOff x="-238874" y="454006"/>
              <a:chExt cx="122115" cy="5945205"/>
            </a:xfrm>
          </p:grpSpPr>
          <p:cxnSp>
            <p:nvCxnSpPr>
              <p:cNvPr id="501" name="Google Shape;501;p4"/>
              <p:cNvCxnSpPr/>
              <p:nvPr/>
            </p:nvCxnSpPr>
            <p:spPr>
              <a:xfrm>
                <a:off x="-177817" y="392949"/>
                <a:ext cx="0" cy="122115"/>
              </a:xfrm>
              <a:prstGeom prst="straightConnector1">
                <a:avLst/>
              </a:prstGeom>
              <a:noFill/>
              <a:ln w="9525" cap="flat" cmpd="sng">
                <a:solidFill>
                  <a:schemeClr val="dk1"/>
                </a:solidFill>
                <a:prstDash val="dot"/>
                <a:round/>
                <a:headEnd type="none" w="sm" len="sm"/>
                <a:tailEnd type="none" w="sm" len="sm"/>
              </a:ln>
            </p:spPr>
          </p:cxnSp>
          <p:grpSp>
            <p:nvGrpSpPr>
              <p:cNvPr id="502" name="Google Shape;502;p4"/>
              <p:cNvGrpSpPr/>
              <p:nvPr/>
            </p:nvGrpSpPr>
            <p:grpSpPr>
              <a:xfrm rot="5400000">
                <a:off x="-254017" y="5940709"/>
                <a:ext cx="152400" cy="122115"/>
                <a:chOff x="7983415" y="6582508"/>
                <a:chExt cx="152400" cy="486507"/>
              </a:xfrm>
            </p:grpSpPr>
            <p:cxnSp>
              <p:nvCxnSpPr>
                <p:cNvPr id="503" name="Google Shape;503;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04" name="Google Shape;504;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05" name="Google Shape;505;p4"/>
              <p:cNvGrpSpPr/>
              <p:nvPr/>
            </p:nvGrpSpPr>
            <p:grpSpPr>
              <a:xfrm rot="5400000">
                <a:off x="-254017" y="5467067"/>
                <a:ext cx="152400" cy="122115"/>
                <a:chOff x="7983415" y="6582508"/>
                <a:chExt cx="152400" cy="486507"/>
              </a:xfrm>
            </p:grpSpPr>
            <p:cxnSp>
              <p:nvCxnSpPr>
                <p:cNvPr id="506" name="Google Shape;506;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07" name="Google Shape;507;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08" name="Google Shape;508;p4"/>
              <p:cNvGrpSpPr/>
              <p:nvPr/>
            </p:nvGrpSpPr>
            <p:grpSpPr>
              <a:xfrm rot="5400000">
                <a:off x="-254017" y="4993425"/>
                <a:ext cx="152400" cy="122115"/>
                <a:chOff x="7983415" y="6582508"/>
                <a:chExt cx="152400" cy="486507"/>
              </a:xfrm>
            </p:grpSpPr>
            <p:cxnSp>
              <p:nvCxnSpPr>
                <p:cNvPr id="509" name="Google Shape;509;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10" name="Google Shape;510;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11" name="Google Shape;511;p4"/>
              <p:cNvGrpSpPr/>
              <p:nvPr/>
            </p:nvGrpSpPr>
            <p:grpSpPr>
              <a:xfrm rot="5400000">
                <a:off x="-254017" y="4519783"/>
                <a:ext cx="152400" cy="122115"/>
                <a:chOff x="7983415" y="6582508"/>
                <a:chExt cx="152400" cy="486507"/>
              </a:xfrm>
            </p:grpSpPr>
            <p:cxnSp>
              <p:nvCxnSpPr>
                <p:cNvPr id="512" name="Google Shape;512;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13" name="Google Shape;513;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14" name="Google Shape;514;p4"/>
              <p:cNvGrpSpPr/>
              <p:nvPr/>
            </p:nvGrpSpPr>
            <p:grpSpPr>
              <a:xfrm rot="5400000">
                <a:off x="-254017" y="4046141"/>
                <a:ext cx="152400" cy="122115"/>
                <a:chOff x="7983415" y="6582508"/>
                <a:chExt cx="152400" cy="486507"/>
              </a:xfrm>
            </p:grpSpPr>
            <p:cxnSp>
              <p:nvCxnSpPr>
                <p:cNvPr id="515" name="Google Shape;515;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16" name="Google Shape;516;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17" name="Google Shape;517;p4"/>
              <p:cNvGrpSpPr/>
              <p:nvPr/>
            </p:nvGrpSpPr>
            <p:grpSpPr>
              <a:xfrm rot="5400000">
                <a:off x="-254017" y="3572499"/>
                <a:ext cx="152400" cy="122115"/>
                <a:chOff x="7983415" y="6582508"/>
                <a:chExt cx="152400" cy="486507"/>
              </a:xfrm>
            </p:grpSpPr>
            <p:cxnSp>
              <p:nvCxnSpPr>
                <p:cNvPr id="518" name="Google Shape;518;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19" name="Google Shape;519;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20" name="Google Shape;520;p4"/>
              <p:cNvGrpSpPr/>
              <p:nvPr/>
            </p:nvGrpSpPr>
            <p:grpSpPr>
              <a:xfrm rot="5400000">
                <a:off x="-254017" y="3098857"/>
                <a:ext cx="152400" cy="122115"/>
                <a:chOff x="7983415" y="6582508"/>
                <a:chExt cx="152400" cy="486507"/>
              </a:xfrm>
            </p:grpSpPr>
            <p:cxnSp>
              <p:nvCxnSpPr>
                <p:cNvPr id="521" name="Google Shape;521;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22" name="Google Shape;522;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23" name="Google Shape;523;p4"/>
              <p:cNvGrpSpPr/>
              <p:nvPr/>
            </p:nvGrpSpPr>
            <p:grpSpPr>
              <a:xfrm rot="5400000">
                <a:off x="-254017" y="2625215"/>
                <a:ext cx="152400" cy="122115"/>
                <a:chOff x="7983415" y="6582508"/>
                <a:chExt cx="152400" cy="486507"/>
              </a:xfrm>
            </p:grpSpPr>
            <p:cxnSp>
              <p:nvCxnSpPr>
                <p:cNvPr id="524" name="Google Shape;524;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25" name="Google Shape;525;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26" name="Google Shape;526;p4"/>
              <p:cNvGrpSpPr/>
              <p:nvPr/>
            </p:nvGrpSpPr>
            <p:grpSpPr>
              <a:xfrm rot="5400000">
                <a:off x="-254017" y="2151573"/>
                <a:ext cx="152400" cy="122115"/>
                <a:chOff x="7983415" y="6582508"/>
                <a:chExt cx="152400" cy="486507"/>
              </a:xfrm>
            </p:grpSpPr>
            <p:cxnSp>
              <p:nvCxnSpPr>
                <p:cNvPr id="527" name="Google Shape;527;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28" name="Google Shape;528;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29" name="Google Shape;529;p4"/>
              <p:cNvGrpSpPr/>
              <p:nvPr/>
            </p:nvGrpSpPr>
            <p:grpSpPr>
              <a:xfrm rot="5400000">
                <a:off x="-254017" y="1677931"/>
                <a:ext cx="152400" cy="122115"/>
                <a:chOff x="7983415" y="6582508"/>
                <a:chExt cx="152400" cy="486507"/>
              </a:xfrm>
            </p:grpSpPr>
            <p:cxnSp>
              <p:nvCxnSpPr>
                <p:cNvPr id="530" name="Google Shape;530;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31" name="Google Shape;531;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32" name="Google Shape;532;p4"/>
              <p:cNvGrpSpPr/>
              <p:nvPr/>
            </p:nvGrpSpPr>
            <p:grpSpPr>
              <a:xfrm rot="5400000">
                <a:off x="-254017" y="997340"/>
                <a:ext cx="152400" cy="122115"/>
                <a:chOff x="7983415" y="6582508"/>
                <a:chExt cx="152400" cy="486507"/>
              </a:xfrm>
            </p:grpSpPr>
            <p:cxnSp>
              <p:nvCxnSpPr>
                <p:cNvPr id="533" name="Google Shape;533;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34" name="Google Shape;534;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cxnSp>
            <p:nvCxnSpPr>
              <p:cNvPr id="535" name="Google Shape;535;p4"/>
              <p:cNvCxnSpPr/>
              <p:nvPr/>
            </p:nvCxnSpPr>
            <p:spPr>
              <a:xfrm>
                <a:off x="-177817" y="6338154"/>
                <a:ext cx="0" cy="122115"/>
              </a:xfrm>
              <a:prstGeom prst="straightConnector1">
                <a:avLst/>
              </a:prstGeom>
              <a:noFill/>
              <a:ln w="9525" cap="flat" cmpd="sng">
                <a:solidFill>
                  <a:schemeClr val="dk1"/>
                </a:solidFill>
                <a:prstDash val="dot"/>
                <a:round/>
                <a:headEnd type="none" w="sm" len="sm"/>
                <a:tailEnd type="none" w="sm" len="sm"/>
              </a:ln>
            </p:spPr>
          </p:cxnSp>
        </p:grpSp>
        <p:grpSp>
          <p:nvGrpSpPr>
            <p:cNvPr id="536" name="Google Shape;536;p4"/>
            <p:cNvGrpSpPr/>
            <p:nvPr/>
          </p:nvGrpSpPr>
          <p:grpSpPr>
            <a:xfrm>
              <a:off x="9166483" y="454006"/>
              <a:ext cx="122115" cy="5945205"/>
              <a:chOff x="-238874" y="454006"/>
              <a:chExt cx="122115" cy="5945205"/>
            </a:xfrm>
          </p:grpSpPr>
          <p:cxnSp>
            <p:nvCxnSpPr>
              <p:cNvPr id="537" name="Google Shape;537;p4"/>
              <p:cNvCxnSpPr/>
              <p:nvPr/>
            </p:nvCxnSpPr>
            <p:spPr>
              <a:xfrm>
                <a:off x="-177817" y="392949"/>
                <a:ext cx="0" cy="122115"/>
              </a:xfrm>
              <a:prstGeom prst="straightConnector1">
                <a:avLst/>
              </a:prstGeom>
              <a:noFill/>
              <a:ln w="9525" cap="flat" cmpd="sng">
                <a:solidFill>
                  <a:schemeClr val="dk1"/>
                </a:solidFill>
                <a:prstDash val="dot"/>
                <a:round/>
                <a:headEnd type="none" w="sm" len="sm"/>
                <a:tailEnd type="none" w="sm" len="sm"/>
              </a:ln>
            </p:spPr>
          </p:cxnSp>
          <p:grpSp>
            <p:nvGrpSpPr>
              <p:cNvPr id="538" name="Google Shape;538;p4"/>
              <p:cNvGrpSpPr/>
              <p:nvPr/>
            </p:nvGrpSpPr>
            <p:grpSpPr>
              <a:xfrm rot="5400000">
                <a:off x="-254017" y="5940709"/>
                <a:ext cx="152400" cy="122115"/>
                <a:chOff x="7983415" y="6582508"/>
                <a:chExt cx="152400" cy="486507"/>
              </a:xfrm>
            </p:grpSpPr>
            <p:cxnSp>
              <p:nvCxnSpPr>
                <p:cNvPr id="539" name="Google Shape;539;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40" name="Google Shape;540;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41" name="Google Shape;541;p4"/>
              <p:cNvGrpSpPr/>
              <p:nvPr/>
            </p:nvGrpSpPr>
            <p:grpSpPr>
              <a:xfrm rot="5400000">
                <a:off x="-254017" y="5467067"/>
                <a:ext cx="152400" cy="122115"/>
                <a:chOff x="7983415" y="6582508"/>
                <a:chExt cx="152400" cy="486507"/>
              </a:xfrm>
            </p:grpSpPr>
            <p:cxnSp>
              <p:nvCxnSpPr>
                <p:cNvPr id="542" name="Google Shape;542;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43" name="Google Shape;543;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44" name="Google Shape;544;p4"/>
              <p:cNvGrpSpPr/>
              <p:nvPr/>
            </p:nvGrpSpPr>
            <p:grpSpPr>
              <a:xfrm rot="5400000">
                <a:off x="-254017" y="4993425"/>
                <a:ext cx="152400" cy="122115"/>
                <a:chOff x="7983415" y="6582508"/>
                <a:chExt cx="152400" cy="486507"/>
              </a:xfrm>
            </p:grpSpPr>
            <p:cxnSp>
              <p:nvCxnSpPr>
                <p:cNvPr id="545" name="Google Shape;545;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46" name="Google Shape;546;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47" name="Google Shape;547;p4"/>
              <p:cNvGrpSpPr/>
              <p:nvPr/>
            </p:nvGrpSpPr>
            <p:grpSpPr>
              <a:xfrm rot="5400000">
                <a:off x="-254017" y="4519783"/>
                <a:ext cx="152400" cy="122115"/>
                <a:chOff x="7983415" y="6582508"/>
                <a:chExt cx="152400" cy="486507"/>
              </a:xfrm>
            </p:grpSpPr>
            <p:cxnSp>
              <p:nvCxnSpPr>
                <p:cNvPr id="548" name="Google Shape;548;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49" name="Google Shape;549;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50" name="Google Shape;550;p4"/>
              <p:cNvGrpSpPr/>
              <p:nvPr/>
            </p:nvGrpSpPr>
            <p:grpSpPr>
              <a:xfrm rot="5400000">
                <a:off x="-254017" y="4046141"/>
                <a:ext cx="152400" cy="122115"/>
                <a:chOff x="7983415" y="6582508"/>
                <a:chExt cx="152400" cy="486507"/>
              </a:xfrm>
            </p:grpSpPr>
            <p:cxnSp>
              <p:nvCxnSpPr>
                <p:cNvPr id="551" name="Google Shape;551;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52" name="Google Shape;552;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53" name="Google Shape;553;p4"/>
              <p:cNvGrpSpPr/>
              <p:nvPr/>
            </p:nvGrpSpPr>
            <p:grpSpPr>
              <a:xfrm rot="5400000">
                <a:off x="-254017" y="3572499"/>
                <a:ext cx="152400" cy="122115"/>
                <a:chOff x="7983415" y="6582508"/>
                <a:chExt cx="152400" cy="486507"/>
              </a:xfrm>
            </p:grpSpPr>
            <p:cxnSp>
              <p:nvCxnSpPr>
                <p:cNvPr id="554" name="Google Shape;554;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55" name="Google Shape;555;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56" name="Google Shape;556;p4"/>
              <p:cNvGrpSpPr/>
              <p:nvPr/>
            </p:nvGrpSpPr>
            <p:grpSpPr>
              <a:xfrm rot="5400000">
                <a:off x="-254017" y="3098857"/>
                <a:ext cx="152400" cy="122115"/>
                <a:chOff x="7983415" y="6582508"/>
                <a:chExt cx="152400" cy="486507"/>
              </a:xfrm>
            </p:grpSpPr>
            <p:cxnSp>
              <p:nvCxnSpPr>
                <p:cNvPr id="557" name="Google Shape;557;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58" name="Google Shape;558;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59" name="Google Shape;559;p4"/>
              <p:cNvGrpSpPr/>
              <p:nvPr/>
            </p:nvGrpSpPr>
            <p:grpSpPr>
              <a:xfrm rot="5400000">
                <a:off x="-254017" y="2625215"/>
                <a:ext cx="152400" cy="122115"/>
                <a:chOff x="7983415" y="6582508"/>
                <a:chExt cx="152400" cy="486507"/>
              </a:xfrm>
            </p:grpSpPr>
            <p:cxnSp>
              <p:nvCxnSpPr>
                <p:cNvPr id="560" name="Google Shape;560;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61" name="Google Shape;561;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62" name="Google Shape;562;p4"/>
              <p:cNvGrpSpPr/>
              <p:nvPr/>
            </p:nvGrpSpPr>
            <p:grpSpPr>
              <a:xfrm rot="5400000">
                <a:off x="-254017" y="2151573"/>
                <a:ext cx="152400" cy="122115"/>
                <a:chOff x="7983415" y="6582508"/>
                <a:chExt cx="152400" cy="486507"/>
              </a:xfrm>
            </p:grpSpPr>
            <p:cxnSp>
              <p:nvCxnSpPr>
                <p:cNvPr id="563" name="Google Shape;563;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64" name="Google Shape;564;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65" name="Google Shape;565;p4"/>
              <p:cNvGrpSpPr/>
              <p:nvPr/>
            </p:nvGrpSpPr>
            <p:grpSpPr>
              <a:xfrm rot="5400000">
                <a:off x="-254017" y="1677931"/>
                <a:ext cx="152400" cy="122115"/>
                <a:chOff x="7983415" y="6582508"/>
                <a:chExt cx="152400" cy="486507"/>
              </a:xfrm>
            </p:grpSpPr>
            <p:cxnSp>
              <p:nvCxnSpPr>
                <p:cNvPr id="566" name="Google Shape;566;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67" name="Google Shape;567;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68" name="Google Shape;568;p4"/>
              <p:cNvGrpSpPr/>
              <p:nvPr/>
            </p:nvGrpSpPr>
            <p:grpSpPr>
              <a:xfrm rot="5400000">
                <a:off x="-254017" y="997340"/>
                <a:ext cx="152400" cy="122115"/>
                <a:chOff x="7983415" y="6582508"/>
                <a:chExt cx="152400" cy="486507"/>
              </a:xfrm>
            </p:grpSpPr>
            <p:cxnSp>
              <p:nvCxnSpPr>
                <p:cNvPr id="569" name="Google Shape;569;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70" name="Google Shape;570;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cxnSp>
            <p:nvCxnSpPr>
              <p:cNvPr id="571" name="Google Shape;571;p4"/>
              <p:cNvCxnSpPr/>
              <p:nvPr/>
            </p:nvCxnSpPr>
            <p:spPr>
              <a:xfrm>
                <a:off x="-177817" y="6338154"/>
                <a:ext cx="0" cy="122115"/>
              </a:xfrm>
              <a:prstGeom prst="straightConnector1">
                <a:avLst/>
              </a:prstGeom>
              <a:noFill/>
              <a:ln w="9525" cap="flat" cmpd="sng">
                <a:solidFill>
                  <a:schemeClr val="dk1"/>
                </a:solidFill>
                <a:prstDash val="dot"/>
                <a:round/>
                <a:headEnd type="none" w="sm" len="sm"/>
                <a:tailEnd type="none" w="sm" len="sm"/>
              </a:ln>
            </p:spPr>
          </p:cxnSp>
        </p:grpSp>
        <p:grpSp>
          <p:nvGrpSpPr>
            <p:cNvPr id="572" name="Google Shape;572;p4"/>
            <p:cNvGrpSpPr/>
            <p:nvPr/>
          </p:nvGrpSpPr>
          <p:grpSpPr>
            <a:xfrm>
              <a:off x="457731" y="-141165"/>
              <a:ext cx="8226688" cy="122115"/>
              <a:chOff x="457731" y="6582508"/>
              <a:chExt cx="8226688" cy="486507"/>
            </a:xfrm>
          </p:grpSpPr>
          <p:cxnSp>
            <p:nvCxnSpPr>
              <p:cNvPr id="573" name="Google Shape;573;p4"/>
              <p:cNvCxnSpPr/>
              <p:nvPr/>
            </p:nvCxnSpPr>
            <p:spPr>
              <a:xfrm>
                <a:off x="457731"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74" name="Google Shape;574;p4"/>
              <p:cNvCxnSpPr/>
              <p:nvPr/>
            </p:nvCxnSpPr>
            <p:spPr>
              <a:xfrm>
                <a:off x="8684419" y="6582508"/>
                <a:ext cx="0" cy="486507"/>
              </a:xfrm>
              <a:prstGeom prst="straightConnector1">
                <a:avLst/>
              </a:prstGeom>
              <a:noFill/>
              <a:ln w="9525" cap="flat" cmpd="sng">
                <a:solidFill>
                  <a:schemeClr val="dk1"/>
                </a:solidFill>
                <a:prstDash val="dot"/>
                <a:round/>
                <a:headEnd type="none" w="sm" len="sm"/>
                <a:tailEnd type="none" w="sm" len="sm"/>
              </a:ln>
            </p:spPr>
          </p:cxnSp>
          <p:grpSp>
            <p:nvGrpSpPr>
              <p:cNvPr id="575" name="Google Shape;575;p4"/>
              <p:cNvGrpSpPr/>
              <p:nvPr/>
            </p:nvGrpSpPr>
            <p:grpSpPr>
              <a:xfrm>
                <a:off x="7986158" y="6582508"/>
                <a:ext cx="152400" cy="486507"/>
                <a:chOff x="7983415" y="6582508"/>
                <a:chExt cx="152400" cy="486507"/>
              </a:xfrm>
            </p:grpSpPr>
            <p:cxnSp>
              <p:nvCxnSpPr>
                <p:cNvPr id="576" name="Google Shape;576;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77" name="Google Shape;577;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78" name="Google Shape;578;p4"/>
              <p:cNvGrpSpPr/>
              <p:nvPr/>
            </p:nvGrpSpPr>
            <p:grpSpPr>
              <a:xfrm>
                <a:off x="7287901" y="6582508"/>
                <a:ext cx="152400" cy="486507"/>
                <a:chOff x="7983415" y="6582508"/>
                <a:chExt cx="152400" cy="486507"/>
              </a:xfrm>
            </p:grpSpPr>
            <p:cxnSp>
              <p:nvCxnSpPr>
                <p:cNvPr id="579" name="Google Shape;579;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80" name="Google Shape;580;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81" name="Google Shape;581;p4"/>
              <p:cNvGrpSpPr/>
              <p:nvPr/>
            </p:nvGrpSpPr>
            <p:grpSpPr>
              <a:xfrm>
                <a:off x="6589644" y="6582508"/>
                <a:ext cx="152400" cy="486507"/>
                <a:chOff x="7983415" y="6582508"/>
                <a:chExt cx="152400" cy="486507"/>
              </a:xfrm>
            </p:grpSpPr>
            <p:cxnSp>
              <p:nvCxnSpPr>
                <p:cNvPr id="582" name="Google Shape;582;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83" name="Google Shape;583;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84" name="Google Shape;584;p4"/>
              <p:cNvGrpSpPr/>
              <p:nvPr/>
            </p:nvGrpSpPr>
            <p:grpSpPr>
              <a:xfrm>
                <a:off x="5891387" y="6582508"/>
                <a:ext cx="152400" cy="486507"/>
                <a:chOff x="7983415" y="6582508"/>
                <a:chExt cx="152400" cy="486507"/>
              </a:xfrm>
            </p:grpSpPr>
            <p:cxnSp>
              <p:nvCxnSpPr>
                <p:cNvPr id="585" name="Google Shape;585;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86" name="Google Shape;586;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87" name="Google Shape;587;p4"/>
              <p:cNvGrpSpPr/>
              <p:nvPr/>
            </p:nvGrpSpPr>
            <p:grpSpPr>
              <a:xfrm>
                <a:off x="5193130" y="6582508"/>
                <a:ext cx="152400" cy="486507"/>
                <a:chOff x="7983415" y="6582508"/>
                <a:chExt cx="152400" cy="486507"/>
              </a:xfrm>
            </p:grpSpPr>
            <p:cxnSp>
              <p:nvCxnSpPr>
                <p:cNvPr id="588" name="Google Shape;588;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89" name="Google Shape;589;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90" name="Google Shape;590;p4"/>
              <p:cNvGrpSpPr/>
              <p:nvPr/>
            </p:nvGrpSpPr>
            <p:grpSpPr>
              <a:xfrm>
                <a:off x="4494873" y="6582508"/>
                <a:ext cx="152400" cy="486507"/>
                <a:chOff x="7983415" y="6582508"/>
                <a:chExt cx="152400" cy="486507"/>
              </a:xfrm>
            </p:grpSpPr>
            <p:cxnSp>
              <p:nvCxnSpPr>
                <p:cNvPr id="591" name="Google Shape;591;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92" name="Google Shape;592;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93" name="Google Shape;593;p4"/>
              <p:cNvGrpSpPr/>
              <p:nvPr/>
            </p:nvGrpSpPr>
            <p:grpSpPr>
              <a:xfrm>
                <a:off x="3796616" y="6582508"/>
                <a:ext cx="152400" cy="486507"/>
                <a:chOff x="7983415" y="6582508"/>
                <a:chExt cx="152400" cy="486507"/>
              </a:xfrm>
            </p:grpSpPr>
            <p:cxnSp>
              <p:nvCxnSpPr>
                <p:cNvPr id="594" name="Google Shape;594;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95" name="Google Shape;595;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96" name="Google Shape;596;p4"/>
              <p:cNvGrpSpPr/>
              <p:nvPr/>
            </p:nvGrpSpPr>
            <p:grpSpPr>
              <a:xfrm>
                <a:off x="3098359" y="6582508"/>
                <a:ext cx="152400" cy="486507"/>
                <a:chOff x="7983415" y="6582508"/>
                <a:chExt cx="152400" cy="486507"/>
              </a:xfrm>
            </p:grpSpPr>
            <p:cxnSp>
              <p:nvCxnSpPr>
                <p:cNvPr id="597" name="Google Shape;597;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98" name="Google Shape;598;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99" name="Google Shape;599;p4"/>
              <p:cNvGrpSpPr/>
              <p:nvPr/>
            </p:nvGrpSpPr>
            <p:grpSpPr>
              <a:xfrm>
                <a:off x="2400102" y="6582508"/>
                <a:ext cx="152400" cy="486507"/>
                <a:chOff x="7983415" y="6582508"/>
                <a:chExt cx="152400" cy="486507"/>
              </a:xfrm>
            </p:grpSpPr>
            <p:cxnSp>
              <p:nvCxnSpPr>
                <p:cNvPr id="600" name="Google Shape;600;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01" name="Google Shape;601;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02" name="Google Shape;602;p4"/>
              <p:cNvGrpSpPr/>
              <p:nvPr/>
            </p:nvGrpSpPr>
            <p:grpSpPr>
              <a:xfrm>
                <a:off x="1701845" y="6582508"/>
                <a:ext cx="152400" cy="486507"/>
                <a:chOff x="7983415" y="6582508"/>
                <a:chExt cx="152400" cy="486507"/>
              </a:xfrm>
            </p:grpSpPr>
            <p:cxnSp>
              <p:nvCxnSpPr>
                <p:cNvPr id="603" name="Google Shape;603;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04" name="Google Shape;604;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05" name="Google Shape;605;p4"/>
              <p:cNvGrpSpPr/>
              <p:nvPr/>
            </p:nvGrpSpPr>
            <p:grpSpPr>
              <a:xfrm>
                <a:off x="1003588" y="6582508"/>
                <a:ext cx="152400" cy="486507"/>
                <a:chOff x="7983415" y="6582508"/>
                <a:chExt cx="152400" cy="486507"/>
              </a:xfrm>
            </p:grpSpPr>
            <p:cxnSp>
              <p:nvCxnSpPr>
                <p:cNvPr id="606" name="Google Shape;606;p4"/>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07" name="Google Shape;607;p4"/>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grpSp>
      <p:pic>
        <p:nvPicPr>
          <p:cNvPr id="608" name="Google Shape;608;p4" descr="A close up of a sign&#10;&#10;Description automatically generated"/>
          <p:cNvPicPr preferRelativeResize="0"/>
          <p:nvPr/>
        </p:nvPicPr>
        <p:blipFill rotWithShape="1">
          <a:blip r:embed="rId2">
            <a:alphaModFix/>
          </a:blip>
          <a:srcRect/>
          <a:stretch/>
        </p:blipFill>
        <p:spPr>
          <a:xfrm>
            <a:off x="7287768" y="566928"/>
            <a:ext cx="1371600" cy="444056"/>
          </a:xfrm>
          <a:prstGeom prst="rect">
            <a:avLst/>
          </a:prstGeom>
          <a:noFill/>
          <a:ln>
            <a:noFill/>
          </a:ln>
        </p:spPr>
      </p:pic>
      <p:pic>
        <p:nvPicPr>
          <p:cNvPr id="609" name="Google Shape;609;p4" descr="A close up of a sign&#10;&#10;Description automatically generated"/>
          <p:cNvPicPr preferRelativeResize="0"/>
          <p:nvPr/>
        </p:nvPicPr>
        <p:blipFill rotWithShape="1">
          <a:blip r:embed="rId3">
            <a:alphaModFix/>
          </a:blip>
          <a:srcRect/>
          <a:stretch/>
        </p:blipFill>
        <p:spPr>
          <a:xfrm>
            <a:off x="427020" y="467106"/>
            <a:ext cx="2400300" cy="612980"/>
          </a:xfrm>
          <a:prstGeom prst="rect">
            <a:avLst/>
          </a:prstGeom>
          <a:noFill/>
          <a:ln>
            <a:noFill/>
          </a:ln>
        </p:spPr>
      </p:pic>
    </p:spTree>
    <p:extLst>
      <p:ext uri="{BB962C8B-B14F-4D97-AF65-F5344CB8AC3E}">
        <p14:creationId xmlns:p14="http://schemas.microsoft.com/office/powerpoint/2010/main" val="194505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9"/>
        <p:cNvGrpSpPr/>
        <p:nvPr/>
      </p:nvGrpSpPr>
      <p:grpSpPr>
        <a:xfrm>
          <a:off x="0" y="0"/>
          <a:ext cx="0" cy="0"/>
          <a:chOff x="0" y="0"/>
          <a:chExt cx="0" cy="0"/>
        </a:xfrm>
      </p:grpSpPr>
      <p:sp>
        <p:nvSpPr>
          <p:cNvPr id="61" name="Google Shape;61;p9"/>
          <p:cNvSpPr txBox="1">
            <a:spLocks noGrp="1"/>
          </p:cNvSpPr>
          <p:nvPr>
            <p:ph type="sldNum" idx="12"/>
          </p:nvPr>
        </p:nvSpPr>
        <p:spPr>
          <a:xfrm>
            <a:off x="7604873" y="6331544"/>
            <a:ext cx="67846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sz="675">
                <a:solidFill>
                  <a:schemeClr val="tx1"/>
                </a:solidFill>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fld id="{00000000-1234-1234-1234-123412341234}" type="slidenum">
              <a:rPr lang="en-US" smtClean="0"/>
              <a:pPr/>
              <a:t>‹#›</a:t>
            </a:fld>
            <a:endParaRPr lang="en-US" dirty="0"/>
          </a:p>
        </p:txBody>
      </p:sp>
      <p:sp>
        <p:nvSpPr>
          <p:cNvPr id="2" name="Title 1">
            <a:extLst>
              <a:ext uri="{FF2B5EF4-FFF2-40B4-BE49-F238E27FC236}">
                <a16:creationId xmlns:a16="http://schemas.microsoft.com/office/drawing/2014/main" id="{54A82874-D582-074A-9FC8-60F885064144}"/>
              </a:ext>
            </a:extLst>
          </p:cNvPr>
          <p:cNvSpPr>
            <a:spLocks noGrp="1"/>
          </p:cNvSpPr>
          <p:nvPr>
            <p:ph type="title"/>
          </p:nvPr>
        </p:nvSpPr>
        <p:spPr>
          <a:xfrm>
            <a:off x="0" y="0"/>
            <a:ext cx="9144000" cy="1143000"/>
          </a:xfrm>
        </p:spPr>
        <p:txBody>
          <a:bodyPr/>
          <a:lstStyle>
            <a:lvl1pPr algn="ctr">
              <a:defRPr sz="2100" baseline="0">
                <a:latin typeface="Open Sans"/>
              </a:defRPr>
            </a:lvl1pPr>
          </a:lstStyle>
          <a:p>
            <a:r>
              <a:rPr lang="en-US" dirty="0"/>
              <a:t>Click to edit Master title style</a:t>
            </a:r>
          </a:p>
        </p:txBody>
      </p:sp>
    </p:spTree>
    <p:extLst>
      <p:ext uri="{BB962C8B-B14F-4D97-AF65-F5344CB8AC3E}">
        <p14:creationId xmlns:p14="http://schemas.microsoft.com/office/powerpoint/2010/main" val="901025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 Split Horizontal">
  <p:cSld name="4 Split Horizontal">
    <p:spTree>
      <p:nvGrpSpPr>
        <p:cNvPr id="1" name="Shape 621"/>
        <p:cNvGrpSpPr/>
        <p:nvPr/>
      </p:nvGrpSpPr>
      <p:grpSpPr>
        <a:xfrm>
          <a:off x="0" y="0"/>
          <a:ext cx="0" cy="0"/>
          <a:chOff x="0" y="0"/>
          <a:chExt cx="0" cy="0"/>
        </a:xfrm>
      </p:grpSpPr>
      <p:sp>
        <p:nvSpPr>
          <p:cNvPr id="622" name="Google Shape;622;p7"/>
          <p:cNvSpPr txBox="1">
            <a:spLocks noGrp="1"/>
          </p:cNvSpPr>
          <p:nvPr>
            <p:ph type="body" idx="1"/>
          </p:nvPr>
        </p:nvSpPr>
        <p:spPr>
          <a:xfrm>
            <a:off x="430744" y="1828800"/>
            <a:ext cx="1942500" cy="1828800"/>
          </a:xfrm>
          <a:prstGeom prst="rect">
            <a:avLst/>
          </a:prstGeom>
          <a:noFill/>
          <a:ln>
            <a:noFill/>
          </a:ln>
        </p:spPr>
        <p:txBody>
          <a:bodyPr spcFirstLastPara="1" wrap="square" lIns="91425" tIns="45700" rIns="91425" bIns="45700" anchor="t" anchorCtr="0">
            <a:noAutofit/>
          </a:bodyPr>
          <a:lstStyle>
            <a:lvl1pPr marL="457200" lvl="0" indent="-228600" algn="l" rtl="0">
              <a:lnSpc>
                <a:spcPct val="110000"/>
              </a:lnSpc>
              <a:spcBef>
                <a:spcPts val="0"/>
              </a:spcBef>
              <a:spcAft>
                <a:spcPts val="0"/>
              </a:spcAft>
              <a:buSzPts val="1200"/>
              <a:buNone/>
              <a:defRPr sz="1200"/>
            </a:lvl1pPr>
            <a:lvl2pPr marL="914400" lvl="1" indent="-228600" algn="l" rtl="0">
              <a:lnSpc>
                <a:spcPct val="110000"/>
              </a:lnSpc>
              <a:spcBef>
                <a:spcPts val="0"/>
              </a:spcBef>
              <a:spcAft>
                <a:spcPts val="0"/>
              </a:spcAft>
              <a:buSzPts val="1200"/>
              <a:buNone/>
              <a:defRPr sz="1200"/>
            </a:lvl2pPr>
            <a:lvl3pPr marL="1371600" lvl="2" indent="-228600" algn="l" rtl="0">
              <a:lnSpc>
                <a:spcPct val="110000"/>
              </a:lnSpc>
              <a:spcBef>
                <a:spcPts val="0"/>
              </a:spcBef>
              <a:spcAft>
                <a:spcPts val="0"/>
              </a:spcAft>
              <a:buSzPts val="1200"/>
              <a:buNone/>
              <a:defRPr sz="1200"/>
            </a:lvl3pPr>
            <a:lvl4pPr marL="1828800" lvl="3" indent="-228600" algn="l" rtl="0">
              <a:lnSpc>
                <a:spcPct val="110000"/>
              </a:lnSpc>
              <a:spcBef>
                <a:spcPts val="0"/>
              </a:spcBef>
              <a:spcAft>
                <a:spcPts val="0"/>
              </a:spcAft>
              <a:buSzPts val="1200"/>
              <a:buNone/>
              <a:defRPr sz="1200"/>
            </a:lvl4pPr>
            <a:lvl5pPr marL="2286000" lvl="4" indent="-228600" algn="l" rtl="0">
              <a:lnSpc>
                <a:spcPct val="110000"/>
              </a:lnSpc>
              <a:spcBef>
                <a:spcPts val="0"/>
              </a:spcBef>
              <a:spcAft>
                <a:spcPts val="0"/>
              </a:spcAft>
              <a:buSzPts val="1200"/>
              <a:buNone/>
              <a:defRPr sz="1200"/>
            </a:lvl5pPr>
            <a:lvl6pPr marL="2743200" lvl="5" indent="-304800" algn="l" rtl="0">
              <a:lnSpc>
                <a:spcPct val="110000"/>
              </a:lnSpc>
              <a:spcBef>
                <a:spcPts val="0"/>
              </a:spcBef>
              <a:spcAft>
                <a:spcPts val="0"/>
              </a:spcAft>
              <a:buClr>
                <a:schemeClr val="dk1"/>
              </a:buClr>
              <a:buSzPts val="1200"/>
              <a:buChar char="•"/>
              <a:defRPr sz="1200"/>
            </a:lvl6pPr>
            <a:lvl7pPr marL="3200400" lvl="6" indent="-304800" algn="l" rtl="0">
              <a:lnSpc>
                <a:spcPct val="110000"/>
              </a:lnSpc>
              <a:spcBef>
                <a:spcPts val="0"/>
              </a:spcBef>
              <a:spcAft>
                <a:spcPts val="0"/>
              </a:spcAft>
              <a:buClr>
                <a:schemeClr val="dk1"/>
              </a:buClr>
              <a:buSzPts val="1200"/>
              <a:buChar char="•"/>
              <a:defRPr sz="1200"/>
            </a:lvl7pPr>
            <a:lvl8pPr marL="3657600" lvl="7" indent="-304800" algn="l" rtl="0">
              <a:lnSpc>
                <a:spcPct val="110000"/>
              </a:lnSpc>
              <a:spcBef>
                <a:spcPts val="0"/>
              </a:spcBef>
              <a:spcAft>
                <a:spcPts val="0"/>
              </a:spcAft>
              <a:buClr>
                <a:schemeClr val="dk1"/>
              </a:buClr>
              <a:buSzPts val="1200"/>
              <a:buChar char="•"/>
              <a:defRPr sz="1200"/>
            </a:lvl8pPr>
            <a:lvl9pPr marL="4114800" lvl="8" indent="-304800" algn="l" rtl="0">
              <a:lnSpc>
                <a:spcPct val="110000"/>
              </a:lnSpc>
              <a:spcBef>
                <a:spcPts val="0"/>
              </a:spcBef>
              <a:spcAft>
                <a:spcPts val="0"/>
              </a:spcAft>
              <a:buClr>
                <a:schemeClr val="dk1"/>
              </a:buClr>
              <a:buSzPts val="1200"/>
              <a:buChar char="•"/>
              <a:defRPr sz="1200"/>
            </a:lvl9pPr>
          </a:lstStyle>
          <a:p>
            <a:endParaRPr/>
          </a:p>
        </p:txBody>
      </p:sp>
      <p:sp>
        <p:nvSpPr>
          <p:cNvPr id="623" name="Google Shape;623;p7"/>
          <p:cNvSpPr txBox="1">
            <a:spLocks noGrp="1"/>
          </p:cNvSpPr>
          <p:nvPr>
            <p:ph type="body" idx="2"/>
          </p:nvPr>
        </p:nvSpPr>
        <p:spPr>
          <a:xfrm>
            <a:off x="2525516" y="1828800"/>
            <a:ext cx="1942500" cy="1828800"/>
          </a:xfrm>
          <a:prstGeom prst="rect">
            <a:avLst/>
          </a:prstGeom>
          <a:noFill/>
          <a:ln>
            <a:noFill/>
          </a:ln>
        </p:spPr>
        <p:txBody>
          <a:bodyPr spcFirstLastPara="1" wrap="square" lIns="91425" tIns="45700" rIns="91425" bIns="45700" anchor="t" anchorCtr="0">
            <a:noAutofit/>
          </a:bodyPr>
          <a:lstStyle>
            <a:lvl1pPr marL="457200" lvl="0" indent="-228600" algn="l" rtl="0">
              <a:lnSpc>
                <a:spcPct val="110000"/>
              </a:lnSpc>
              <a:spcBef>
                <a:spcPts val="0"/>
              </a:spcBef>
              <a:spcAft>
                <a:spcPts val="0"/>
              </a:spcAft>
              <a:buSzPts val="1200"/>
              <a:buNone/>
              <a:defRPr sz="1200"/>
            </a:lvl1pPr>
            <a:lvl2pPr marL="914400" lvl="1" indent="-228600" algn="l" rtl="0">
              <a:lnSpc>
                <a:spcPct val="110000"/>
              </a:lnSpc>
              <a:spcBef>
                <a:spcPts val="0"/>
              </a:spcBef>
              <a:spcAft>
                <a:spcPts val="0"/>
              </a:spcAft>
              <a:buSzPts val="1200"/>
              <a:buNone/>
              <a:defRPr sz="1200"/>
            </a:lvl2pPr>
            <a:lvl3pPr marL="1371600" lvl="2" indent="-228600" algn="l" rtl="0">
              <a:lnSpc>
                <a:spcPct val="110000"/>
              </a:lnSpc>
              <a:spcBef>
                <a:spcPts val="0"/>
              </a:spcBef>
              <a:spcAft>
                <a:spcPts val="0"/>
              </a:spcAft>
              <a:buSzPts val="1200"/>
              <a:buNone/>
              <a:defRPr sz="1200"/>
            </a:lvl3pPr>
            <a:lvl4pPr marL="1828800" lvl="3" indent="-228600" algn="l" rtl="0">
              <a:lnSpc>
                <a:spcPct val="110000"/>
              </a:lnSpc>
              <a:spcBef>
                <a:spcPts val="0"/>
              </a:spcBef>
              <a:spcAft>
                <a:spcPts val="0"/>
              </a:spcAft>
              <a:buSzPts val="1200"/>
              <a:buNone/>
              <a:defRPr sz="1200"/>
            </a:lvl4pPr>
            <a:lvl5pPr marL="2286000" lvl="4" indent="-228600" algn="l" rtl="0">
              <a:lnSpc>
                <a:spcPct val="110000"/>
              </a:lnSpc>
              <a:spcBef>
                <a:spcPts val="0"/>
              </a:spcBef>
              <a:spcAft>
                <a:spcPts val="0"/>
              </a:spcAft>
              <a:buSzPts val="1200"/>
              <a:buNone/>
              <a:defRPr sz="1200"/>
            </a:lvl5pPr>
            <a:lvl6pPr marL="2743200" lvl="5" indent="-304800" algn="l" rtl="0">
              <a:lnSpc>
                <a:spcPct val="110000"/>
              </a:lnSpc>
              <a:spcBef>
                <a:spcPts val="0"/>
              </a:spcBef>
              <a:spcAft>
                <a:spcPts val="0"/>
              </a:spcAft>
              <a:buClr>
                <a:schemeClr val="dk1"/>
              </a:buClr>
              <a:buSzPts val="1200"/>
              <a:buChar char="•"/>
              <a:defRPr sz="1200"/>
            </a:lvl6pPr>
            <a:lvl7pPr marL="3200400" lvl="6" indent="-304800" algn="l" rtl="0">
              <a:lnSpc>
                <a:spcPct val="110000"/>
              </a:lnSpc>
              <a:spcBef>
                <a:spcPts val="0"/>
              </a:spcBef>
              <a:spcAft>
                <a:spcPts val="0"/>
              </a:spcAft>
              <a:buClr>
                <a:schemeClr val="dk1"/>
              </a:buClr>
              <a:buSzPts val="1200"/>
              <a:buChar char="•"/>
              <a:defRPr sz="1200"/>
            </a:lvl7pPr>
            <a:lvl8pPr marL="3657600" lvl="7" indent="-304800" algn="l" rtl="0">
              <a:lnSpc>
                <a:spcPct val="110000"/>
              </a:lnSpc>
              <a:spcBef>
                <a:spcPts val="0"/>
              </a:spcBef>
              <a:spcAft>
                <a:spcPts val="0"/>
              </a:spcAft>
              <a:buClr>
                <a:schemeClr val="dk1"/>
              </a:buClr>
              <a:buSzPts val="1200"/>
              <a:buChar char="•"/>
              <a:defRPr sz="1200"/>
            </a:lvl8pPr>
            <a:lvl9pPr marL="4114800" lvl="8" indent="-304800" algn="l" rtl="0">
              <a:lnSpc>
                <a:spcPct val="110000"/>
              </a:lnSpc>
              <a:spcBef>
                <a:spcPts val="0"/>
              </a:spcBef>
              <a:spcAft>
                <a:spcPts val="0"/>
              </a:spcAft>
              <a:buClr>
                <a:schemeClr val="dk1"/>
              </a:buClr>
              <a:buSzPts val="1200"/>
              <a:buChar char="•"/>
              <a:defRPr sz="1200"/>
            </a:lvl9pPr>
          </a:lstStyle>
          <a:p>
            <a:endParaRPr/>
          </a:p>
        </p:txBody>
      </p:sp>
      <p:sp>
        <p:nvSpPr>
          <p:cNvPr id="624" name="Google Shape;624;p7"/>
          <p:cNvSpPr txBox="1">
            <a:spLocks noGrp="1"/>
          </p:cNvSpPr>
          <p:nvPr>
            <p:ph type="body" idx="3"/>
          </p:nvPr>
        </p:nvSpPr>
        <p:spPr>
          <a:xfrm>
            <a:off x="4620288" y="1828800"/>
            <a:ext cx="1942500" cy="1828800"/>
          </a:xfrm>
          <a:prstGeom prst="rect">
            <a:avLst/>
          </a:prstGeom>
          <a:noFill/>
          <a:ln>
            <a:noFill/>
          </a:ln>
        </p:spPr>
        <p:txBody>
          <a:bodyPr spcFirstLastPara="1" wrap="square" lIns="91425" tIns="45700" rIns="91425" bIns="45700" anchor="t" anchorCtr="0">
            <a:noAutofit/>
          </a:bodyPr>
          <a:lstStyle>
            <a:lvl1pPr marL="457200" lvl="0" indent="-228600" algn="l" rtl="0">
              <a:lnSpc>
                <a:spcPct val="110000"/>
              </a:lnSpc>
              <a:spcBef>
                <a:spcPts val="0"/>
              </a:spcBef>
              <a:spcAft>
                <a:spcPts val="0"/>
              </a:spcAft>
              <a:buSzPts val="1200"/>
              <a:buNone/>
              <a:defRPr sz="1200"/>
            </a:lvl1pPr>
            <a:lvl2pPr marL="914400" lvl="1" indent="-228600" algn="l" rtl="0">
              <a:lnSpc>
                <a:spcPct val="110000"/>
              </a:lnSpc>
              <a:spcBef>
                <a:spcPts val="0"/>
              </a:spcBef>
              <a:spcAft>
                <a:spcPts val="0"/>
              </a:spcAft>
              <a:buSzPts val="1200"/>
              <a:buNone/>
              <a:defRPr sz="1200"/>
            </a:lvl2pPr>
            <a:lvl3pPr marL="1371600" lvl="2" indent="-228600" algn="l" rtl="0">
              <a:lnSpc>
                <a:spcPct val="110000"/>
              </a:lnSpc>
              <a:spcBef>
                <a:spcPts val="0"/>
              </a:spcBef>
              <a:spcAft>
                <a:spcPts val="0"/>
              </a:spcAft>
              <a:buSzPts val="1200"/>
              <a:buNone/>
              <a:defRPr sz="1200"/>
            </a:lvl3pPr>
            <a:lvl4pPr marL="1828800" lvl="3" indent="-228600" algn="l" rtl="0">
              <a:lnSpc>
                <a:spcPct val="110000"/>
              </a:lnSpc>
              <a:spcBef>
                <a:spcPts val="0"/>
              </a:spcBef>
              <a:spcAft>
                <a:spcPts val="0"/>
              </a:spcAft>
              <a:buSzPts val="1200"/>
              <a:buNone/>
              <a:defRPr sz="1200"/>
            </a:lvl4pPr>
            <a:lvl5pPr marL="2286000" lvl="4" indent="-228600" algn="l" rtl="0">
              <a:lnSpc>
                <a:spcPct val="110000"/>
              </a:lnSpc>
              <a:spcBef>
                <a:spcPts val="0"/>
              </a:spcBef>
              <a:spcAft>
                <a:spcPts val="0"/>
              </a:spcAft>
              <a:buSzPts val="1200"/>
              <a:buNone/>
              <a:defRPr sz="1200"/>
            </a:lvl5pPr>
            <a:lvl6pPr marL="2743200" lvl="5" indent="-304800" algn="l" rtl="0">
              <a:lnSpc>
                <a:spcPct val="110000"/>
              </a:lnSpc>
              <a:spcBef>
                <a:spcPts val="0"/>
              </a:spcBef>
              <a:spcAft>
                <a:spcPts val="0"/>
              </a:spcAft>
              <a:buClr>
                <a:schemeClr val="dk1"/>
              </a:buClr>
              <a:buSzPts val="1200"/>
              <a:buChar char="•"/>
              <a:defRPr sz="1200"/>
            </a:lvl6pPr>
            <a:lvl7pPr marL="3200400" lvl="6" indent="-304800" algn="l" rtl="0">
              <a:lnSpc>
                <a:spcPct val="110000"/>
              </a:lnSpc>
              <a:spcBef>
                <a:spcPts val="0"/>
              </a:spcBef>
              <a:spcAft>
                <a:spcPts val="0"/>
              </a:spcAft>
              <a:buClr>
                <a:schemeClr val="dk1"/>
              </a:buClr>
              <a:buSzPts val="1200"/>
              <a:buChar char="•"/>
              <a:defRPr sz="1200"/>
            </a:lvl7pPr>
            <a:lvl8pPr marL="3657600" lvl="7" indent="-304800" algn="l" rtl="0">
              <a:lnSpc>
                <a:spcPct val="110000"/>
              </a:lnSpc>
              <a:spcBef>
                <a:spcPts val="0"/>
              </a:spcBef>
              <a:spcAft>
                <a:spcPts val="0"/>
              </a:spcAft>
              <a:buClr>
                <a:schemeClr val="dk1"/>
              </a:buClr>
              <a:buSzPts val="1200"/>
              <a:buChar char="•"/>
              <a:defRPr sz="1200"/>
            </a:lvl8pPr>
            <a:lvl9pPr marL="4114800" lvl="8" indent="-304800" algn="l" rtl="0">
              <a:lnSpc>
                <a:spcPct val="110000"/>
              </a:lnSpc>
              <a:spcBef>
                <a:spcPts val="0"/>
              </a:spcBef>
              <a:spcAft>
                <a:spcPts val="0"/>
              </a:spcAft>
              <a:buClr>
                <a:schemeClr val="dk1"/>
              </a:buClr>
              <a:buSzPts val="1200"/>
              <a:buChar char="•"/>
              <a:defRPr sz="1200"/>
            </a:lvl9pPr>
          </a:lstStyle>
          <a:p>
            <a:endParaRPr/>
          </a:p>
        </p:txBody>
      </p:sp>
      <p:sp>
        <p:nvSpPr>
          <p:cNvPr id="625" name="Google Shape;625;p7"/>
          <p:cNvSpPr txBox="1">
            <a:spLocks noGrp="1"/>
          </p:cNvSpPr>
          <p:nvPr>
            <p:ph type="body" idx="4"/>
          </p:nvPr>
        </p:nvSpPr>
        <p:spPr>
          <a:xfrm>
            <a:off x="6717441" y="1828800"/>
            <a:ext cx="1942500" cy="1828800"/>
          </a:xfrm>
          <a:prstGeom prst="rect">
            <a:avLst/>
          </a:prstGeom>
          <a:noFill/>
          <a:ln>
            <a:noFill/>
          </a:ln>
        </p:spPr>
        <p:txBody>
          <a:bodyPr spcFirstLastPara="1" wrap="square" lIns="91425" tIns="45700" rIns="91425" bIns="45700" anchor="t" anchorCtr="0">
            <a:noAutofit/>
          </a:bodyPr>
          <a:lstStyle>
            <a:lvl1pPr marL="457200" lvl="0" indent="-228600" algn="l" rtl="0">
              <a:lnSpc>
                <a:spcPct val="110000"/>
              </a:lnSpc>
              <a:spcBef>
                <a:spcPts val="0"/>
              </a:spcBef>
              <a:spcAft>
                <a:spcPts val="0"/>
              </a:spcAft>
              <a:buSzPts val="1200"/>
              <a:buNone/>
              <a:defRPr sz="1200"/>
            </a:lvl1pPr>
            <a:lvl2pPr marL="914400" lvl="1" indent="-228600" algn="l" rtl="0">
              <a:lnSpc>
                <a:spcPct val="110000"/>
              </a:lnSpc>
              <a:spcBef>
                <a:spcPts val="0"/>
              </a:spcBef>
              <a:spcAft>
                <a:spcPts val="0"/>
              </a:spcAft>
              <a:buSzPts val="1200"/>
              <a:buNone/>
              <a:defRPr sz="1200"/>
            </a:lvl2pPr>
            <a:lvl3pPr marL="1371600" lvl="2" indent="-228600" algn="l" rtl="0">
              <a:lnSpc>
                <a:spcPct val="110000"/>
              </a:lnSpc>
              <a:spcBef>
                <a:spcPts val="0"/>
              </a:spcBef>
              <a:spcAft>
                <a:spcPts val="0"/>
              </a:spcAft>
              <a:buSzPts val="1200"/>
              <a:buNone/>
              <a:defRPr sz="1200"/>
            </a:lvl3pPr>
            <a:lvl4pPr marL="1828800" lvl="3" indent="-228600" algn="l" rtl="0">
              <a:lnSpc>
                <a:spcPct val="110000"/>
              </a:lnSpc>
              <a:spcBef>
                <a:spcPts val="0"/>
              </a:spcBef>
              <a:spcAft>
                <a:spcPts val="0"/>
              </a:spcAft>
              <a:buSzPts val="1200"/>
              <a:buNone/>
              <a:defRPr sz="1200"/>
            </a:lvl4pPr>
            <a:lvl5pPr marL="2286000" lvl="4" indent="-228600" algn="l" rtl="0">
              <a:lnSpc>
                <a:spcPct val="110000"/>
              </a:lnSpc>
              <a:spcBef>
                <a:spcPts val="0"/>
              </a:spcBef>
              <a:spcAft>
                <a:spcPts val="0"/>
              </a:spcAft>
              <a:buSzPts val="1200"/>
              <a:buNone/>
              <a:defRPr sz="1200"/>
            </a:lvl5pPr>
            <a:lvl6pPr marL="2743200" lvl="5" indent="-304800" algn="l" rtl="0">
              <a:lnSpc>
                <a:spcPct val="110000"/>
              </a:lnSpc>
              <a:spcBef>
                <a:spcPts val="0"/>
              </a:spcBef>
              <a:spcAft>
                <a:spcPts val="0"/>
              </a:spcAft>
              <a:buClr>
                <a:schemeClr val="dk1"/>
              </a:buClr>
              <a:buSzPts val="1200"/>
              <a:buChar char="•"/>
              <a:defRPr sz="1200"/>
            </a:lvl6pPr>
            <a:lvl7pPr marL="3200400" lvl="6" indent="-304800" algn="l" rtl="0">
              <a:lnSpc>
                <a:spcPct val="110000"/>
              </a:lnSpc>
              <a:spcBef>
                <a:spcPts val="0"/>
              </a:spcBef>
              <a:spcAft>
                <a:spcPts val="0"/>
              </a:spcAft>
              <a:buClr>
                <a:schemeClr val="dk1"/>
              </a:buClr>
              <a:buSzPts val="1200"/>
              <a:buChar char="•"/>
              <a:defRPr sz="1200"/>
            </a:lvl7pPr>
            <a:lvl8pPr marL="3657600" lvl="7" indent="-304800" algn="l" rtl="0">
              <a:lnSpc>
                <a:spcPct val="110000"/>
              </a:lnSpc>
              <a:spcBef>
                <a:spcPts val="0"/>
              </a:spcBef>
              <a:spcAft>
                <a:spcPts val="0"/>
              </a:spcAft>
              <a:buClr>
                <a:schemeClr val="dk1"/>
              </a:buClr>
              <a:buSzPts val="1200"/>
              <a:buChar char="•"/>
              <a:defRPr sz="1200"/>
            </a:lvl8pPr>
            <a:lvl9pPr marL="4114800" lvl="8" indent="-304800" algn="l" rtl="0">
              <a:lnSpc>
                <a:spcPct val="110000"/>
              </a:lnSpc>
              <a:spcBef>
                <a:spcPts val="0"/>
              </a:spcBef>
              <a:spcAft>
                <a:spcPts val="0"/>
              </a:spcAft>
              <a:buClr>
                <a:schemeClr val="dk1"/>
              </a:buClr>
              <a:buSzPts val="1200"/>
              <a:buChar char="•"/>
              <a:defRPr sz="1200"/>
            </a:lvl9pPr>
          </a:lstStyle>
          <a:p>
            <a:endParaRPr/>
          </a:p>
        </p:txBody>
      </p:sp>
      <p:grpSp>
        <p:nvGrpSpPr>
          <p:cNvPr id="626" name="Google Shape;626;p7"/>
          <p:cNvGrpSpPr/>
          <p:nvPr/>
        </p:nvGrpSpPr>
        <p:grpSpPr>
          <a:xfrm>
            <a:off x="-151324" y="-141165"/>
            <a:ext cx="9439923" cy="7136527"/>
            <a:chOff x="-151324" y="-141165"/>
            <a:chExt cx="9439923" cy="7136527"/>
          </a:xfrm>
        </p:grpSpPr>
        <p:grpSp>
          <p:nvGrpSpPr>
            <p:cNvPr id="627" name="Google Shape;627;p7"/>
            <p:cNvGrpSpPr/>
            <p:nvPr/>
          </p:nvGrpSpPr>
          <p:grpSpPr>
            <a:xfrm>
              <a:off x="457731" y="6873247"/>
              <a:ext cx="8226688" cy="122115"/>
              <a:chOff x="457731" y="6582508"/>
              <a:chExt cx="8226688" cy="486507"/>
            </a:xfrm>
          </p:grpSpPr>
          <p:cxnSp>
            <p:nvCxnSpPr>
              <p:cNvPr id="628" name="Google Shape;628;p7"/>
              <p:cNvCxnSpPr/>
              <p:nvPr/>
            </p:nvCxnSpPr>
            <p:spPr>
              <a:xfrm>
                <a:off x="457731"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29" name="Google Shape;629;p7"/>
              <p:cNvCxnSpPr/>
              <p:nvPr/>
            </p:nvCxnSpPr>
            <p:spPr>
              <a:xfrm>
                <a:off x="8684419" y="6582508"/>
                <a:ext cx="0" cy="486507"/>
              </a:xfrm>
              <a:prstGeom prst="straightConnector1">
                <a:avLst/>
              </a:prstGeom>
              <a:noFill/>
              <a:ln w="9525" cap="flat" cmpd="sng">
                <a:solidFill>
                  <a:schemeClr val="dk1"/>
                </a:solidFill>
                <a:prstDash val="dot"/>
                <a:round/>
                <a:headEnd type="none" w="sm" len="sm"/>
                <a:tailEnd type="none" w="sm" len="sm"/>
              </a:ln>
            </p:spPr>
          </p:cxnSp>
          <p:grpSp>
            <p:nvGrpSpPr>
              <p:cNvPr id="630" name="Google Shape;630;p7"/>
              <p:cNvGrpSpPr/>
              <p:nvPr/>
            </p:nvGrpSpPr>
            <p:grpSpPr>
              <a:xfrm>
                <a:off x="7986158" y="6582508"/>
                <a:ext cx="152400" cy="486507"/>
                <a:chOff x="7983415" y="6582508"/>
                <a:chExt cx="152400" cy="486507"/>
              </a:xfrm>
            </p:grpSpPr>
            <p:cxnSp>
              <p:nvCxnSpPr>
                <p:cNvPr id="631" name="Google Shape;631;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32" name="Google Shape;632;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33" name="Google Shape;633;p7"/>
              <p:cNvGrpSpPr/>
              <p:nvPr/>
            </p:nvGrpSpPr>
            <p:grpSpPr>
              <a:xfrm>
                <a:off x="7287901" y="6582508"/>
                <a:ext cx="152400" cy="486507"/>
                <a:chOff x="7983415" y="6582508"/>
                <a:chExt cx="152400" cy="486507"/>
              </a:xfrm>
            </p:grpSpPr>
            <p:cxnSp>
              <p:nvCxnSpPr>
                <p:cNvPr id="634" name="Google Shape;634;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35" name="Google Shape;635;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36" name="Google Shape;636;p7"/>
              <p:cNvGrpSpPr/>
              <p:nvPr/>
            </p:nvGrpSpPr>
            <p:grpSpPr>
              <a:xfrm>
                <a:off x="6589644" y="6582508"/>
                <a:ext cx="152400" cy="486507"/>
                <a:chOff x="7983415" y="6582508"/>
                <a:chExt cx="152400" cy="486507"/>
              </a:xfrm>
            </p:grpSpPr>
            <p:cxnSp>
              <p:nvCxnSpPr>
                <p:cNvPr id="637" name="Google Shape;637;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38" name="Google Shape;638;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39" name="Google Shape;639;p7"/>
              <p:cNvGrpSpPr/>
              <p:nvPr/>
            </p:nvGrpSpPr>
            <p:grpSpPr>
              <a:xfrm>
                <a:off x="5891387" y="6582508"/>
                <a:ext cx="152400" cy="486507"/>
                <a:chOff x="7983415" y="6582508"/>
                <a:chExt cx="152400" cy="486507"/>
              </a:xfrm>
            </p:grpSpPr>
            <p:cxnSp>
              <p:nvCxnSpPr>
                <p:cNvPr id="640" name="Google Shape;640;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41" name="Google Shape;641;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42" name="Google Shape;642;p7"/>
              <p:cNvGrpSpPr/>
              <p:nvPr/>
            </p:nvGrpSpPr>
            <p:grpSpPr>
              <a:xfrm>
                <a:off x="5193130" y="6582508"/>
                <a:ext cx="152400" cy="486507"/>
                <a:chOff x="7983415" y="6582508"/>
                <a:chExt cx="152400" cy="486507"/>
              </a:xfrm>
            </p:grpSpPr>
            <p:cxnSp>
              <p:nvCxnSpPr>
                <p:cNvPr id="643" name="Google Shape;643;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44" name="Google Shape;644;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45" name="Google Shape;645;p7"/>
              <p:cNvGrpSpPr/>
              <p:nvPr/>
            </p:nvGrpSpPr>
            <p:grpSpPr>
              <a:xfrm>
                <a:off x="4494873" y="6582508"/>
                <a:ext cx="152400" cy="486507"/>
                <a:chOff x="7983415" y="6582508"/>
                <a:chExt cx="152400" cy="486507"/>
              </a:xfrm>
            </p:grpSpPr>
            <p:cxnSp>
              <p:nvCxnSpPr>
                <p:cNvPr id="646" name="Google Shape;646;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47" name="Google Shape;647;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48" name="Google Shape;648;p7"/>
              <p:cNvGrpSpPr/>
              <p:nvPr/>
            </p:nvGrpSpPr>
            <p:grpSpPr>
              <a:xfrm>
                <a:off x="3796616" y="6582508"/>
                <a:ext cx="152400" cy="486507"/>
                <a:chOff x="7983415" y="6582508"/>
                <a:chExt cx="152400" cy="486507"/>
              </a:xfrm>
            </p:grpSpPr>
            <p:cxnSp>
              <p:nvCxnSpPr>
                <p:cNvPr id="649" name="Google Shape;649;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50" name="Google Shape;650;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51" name="Google Shape;651;p7"/>
              <p:cNvGrpSpPr/>
              <p:nvPr/>
            </p:nvGrpSpPr>
            <p:grpSpPr>
              <a:xfrm>
                <a:off x="3098359" y="6582508"/>
                <a:ext cx="152400" cy="486507"/>
                <a:chOff x="7983415" y="6582508"/>
                <a:chExt cx="152400" cy="486507"/>
              </a:xfrm>
            </p:grpSpPr>
            <p:cxnSp>
              <p:nvCxnSpPr>
                <p:cNvPr id="652" name="Google Shape;652;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53" name="Google Shape;653;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54" name="Google Shape;654;p7"/>
              <p:cNvGrpSpPr/>
              <p:nvPr/>
            </p:nvGrpSpPr>
            <p:grpSpPr>
              <a:xfrm>
                <a:off x="2400102" y="6582508"/>
                <a:ext cx="152400" cy="486507"/>
                <a:chOff x="7983415" y="6582508"/>
                <a:chExt cx="152400" cy="486507"/>
              </a:xfrm>
            </p:grpSpPr>
            <p:cxnSp>
              <p:nvCxnSpPr>
                <p:cNvPr id="655" name="Google Shape;655;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56" name="Google Shape;656;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57" name="Google Shape;657;p7"/>
              <p:cNvGrpSpPr/>
              <p:nvPr/>
            </p:nvGrpSpPr>
            <p:grpSpPr>
              <a:xfrm>
                <a:off x="1701845" y="6582508"/>
                <a:ext cx="152400" cy="486507"/>
                <a:chOff x="7983415" y="6582508"/>
                <a:chExt cx="152400" cy="486507"/>
              </a:xfrm>
            </p:grpSpPr>
            <p:cxnSp>
              <p:nvCxnSpPr>
                <p:cNvPr id="658" name="Google Shape;658;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59" name="Google Shape;659;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60" name="Google Shape;660;p7"/>
              <p:cNvGrpSpPr/>
              <p:nvPr/>
            </p:nvGrpSpPr>
            <p:grpSpPr>
              <a:xfrm>
                <a:off x="1003588" y="6582508"/>
                <a:ext cx="152400" cy="486507"/>
                <a:chOff x="7983415" y="6582508"/>
                <a:chExt cx="152400" cy="486507"/>
              </a:xfrm>
            </p:grpSpPr>
            <p:cxnSp>
              <p:nvCxnSpPr>
                <p:cNvPr id="661" name="Google Shape;661;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62" name="Google Shape;662;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grpSp>
          <p:nvGrpSpPr>
            <p:cNvPr id="663" name="Google Shape;663;p7"/>
            <p:cNvGrpSpPr/>
            <p:nvPr/>
          </p:nvGrpSpPr>
          <p:grpSpPr>
            <a:xfrm>
              <a:off x="-151324" y="454006"/>
              <a:ext cx="122115" cy="5945205"/>
              <a:chOff x="-238874" y="454006"/>
              <a:chExt cx="122115" cy="5945205"/>
            </a:xfrm>
          </p:grpSpPr>
          <p:cxnSp>
            <p:nvCxnSpPr>
              <p:cNvPr id="664" name="Google Shape;664;p7"/>
              <p:cNvCxnSpPr/>
              <p:nvPr/>
            </p:nvCxnSpPr>
            <p:spPr>
              <a:xfrm>
                <a:off x="-177817" y="392949"/>
                <a:ext cx="0" cy="122115"/>
              </a:xfrm>
              <a:prstGeom prst="straightConnector1">
                <a:avLst/>
              </a:prstGeom>
              <a:noFill/>
              <a:ln w="9525" cap="flat" cmpd="sng">
                <a:solidFill>
                  <a:schemeClr val="dk1"/>
                </a:solidFill>
                <a:prstDash val="dot"/>
                <a:round/>
                <a:headEnd type="none" w="sm" len="sm"/>
                <a:tailEnd type="none" w="sm" len="sm"/>
              </a:ln>
            </p:spPr>
          </p:cxnSp>
          <p:grpSp>
            <p:nvGrpSpPr>
              <p:cNvPr id="665" name="Google Shape;665;p7"/>
              <p:cNvGrpSpPr/>
              <p:nvPr/>
            </p:nvGrpSpPr>
            <p:grpSpPr>
              <a:xfrm rot="5400000">
                <a:off x="-254017" y="5940709"/>
                <a:ext cx="152400" cy="122115"/>
                <a:chOff x="7983415" y="6582508"/>
                <a:chExt cx="152400" cy="486507"/>
              </a:xfrm>
            </p:grpSpPr>
            <p:cxnSp>
              <p:nvCxnSpPr>
                <p:cNvPr id="666" name="Google Shape;666;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67" name="Google Shape;667;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68" name="Google Shape;668;p7"/>
              <p:cNvGrpSpPr/>
              <p:nvPr/>
            </p:nvGrpSpPr>
            <p:grpSpPr>
              <a:xfrm rot="5400000">
                <a:off x="-254017" y="5467067"/>
                <a:ext cx="152400" cy="122115"/>
                <a:chOff x="7983415" y="6582508"/>
                <a:chExt cx="152400" cy="486507"/>
              </a:xfrm>
            </p:grpSpPr>
            <p:cxnSp>
              <p:nvCxnSpPr>
                <p:cNvPr id="669" name="Google Shape;669;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70" name="Google Shape;670;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71" name="Google Shape;671;p7"/>
              <p:cNvGrpSpPr/>
              <p:nvPr/>
            </p:nvGrpSpPr>
            <p:grpSpPr>
              <a:xfrm rot="5400000">
                <a:off x="-254017" y="4993425"/>
                <a:ext cx="152400" cy="122115"/>
                <a:chOff x="7983415" y="6582508"/>
                <a:chExt cx="152400" cy="486507"/>
              </a:xfrm>
            </p:grpSpPr>
            <p:cxnSp>
              <p:nvCxnSpPr>
                <p:cNvPr id="672" name="Google Shape;672;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73" name="Google Shape;673;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74" name="Google Shape;674;p7"/>
              <p:cNvGrpSpPr/>
              <p:nvPr/>
            </p:nvGrpSpPr>
            <p:grpSpPr>
              <a:xfrm rot="5400000">
                <a:off x="-254017" y="4519783"/>
                <a:ext cx="152400" cy="122115"/>
                <a:chOff x="7983415" y="6582508"/>
                <a:chExt cx="152400" cy="486507"/>
              </a:xfrm>
            </p:grpSpPr>
            <p:cxnSp>
              <p:nvCxnSpPr>
                <p:cNvPr id="675" name="Google Shape;675;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76" name="Google Shape;676;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77" name="Google Shape;677;p7"/>
              <p:cNvGrpSpPr/>
              <p:nvPr/>
            </p:nvGrpSpPr>
            <p:grpSpPr>
              <a:xfrm rot="5400000">
                <a:off x="-254017" y="4046141"/>
                <a:ext cx="152400" cy="122115"/>
                <a:chOff x="7983415" y="6582508"/>
                <a:chExt cx="152400" cy="486507"/>
              </a:xfrm>
            </p:grpSpPr>
            <p:cxnSp>
              <p:nvCxnSpPr>
                <p:cNvPr id="678" name="Google Shape;678;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79" name="Google Shape;679;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80" name="Google Shape;680;p7"/>
              <p:cNvGrpSpPr/>
              <p:nvPr/>
            </p:nvGrpSpPr>
            <p:grpSpPr>
              <a:xfrm rot="5400000">
                <a:off x="-254017" y="3572499"/>
                <a:ext cx="152400" cy="122115"/>
                <a:chOff x="7983415" y="6582508"/>
                <a:chExt cx="152400" cy="486507"/>
              </a:xfrm>
            </p:grpSpPr>
            <p:cxnSp>
              <p:nvCxnSpPr>
                <p:cNvPr id="681" name="Google Shape;681;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82" name="Google Shape;682;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83" name="Google Shape;683;p7"/>
              <p:cNvGrpSpPr/>
              <p:nvPr/>
            </p:nvGrpSpPr>
            <p:grpSpPr>
              <a:xfrm rot="5400000">
                <a:off x="-254017" y="3098857"/>
                <a:ext cx="152400" cy="122115"/>
                <a:chOff x="7983415" y="6582508"/>
                <a:chExt cx="152400" cy="486507"/>
              </a:xfrm>
            </p:grpSpPr>
            <p:cxnSp>
              <p:nvCxnSpPr>
                <p:cNvPr id="684" name="Google Shape;684;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85" name="Google Shape;685;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86" name="Google Shape;686;p7"/>
              <p:cNvGrpSpPr/>
              <p:nvPr/>
            </p:nvGrpSpPr>
            <p:grpSpPr>
              <a:xfrm rot="5400000">
                <a:off x="-254017" y="2625215"/>
                <a:ext cx="152400" cy="122115"/>
                <a:chOff x="7983415" y="6582508"/>
                <a:chExt cx="152400" cy="486507"/>
              </a:xfrm>
            </p:grpSpPr>
            <p:cxnSp>
              <p:nvCxnSpPr>
                <p:cNvPr id="687" name="Google Shape;687;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88" name="Google Shape;688;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89" name="Google Shape;689;p7"/>
              <p:cNvGrpSpPr/>
              <p:nvPr/>
            </p:nvGrpSpPr>
            <p:grpSpPr>
              <a:xfrm rot="5400000">
                <a:off x="-254017" y="2151573"/>
                <a:ext cx="152400" cy="122115"/>
                <a:chOff x="7983415" y="6582508"/>
                <a:chExt cx="152400" cy="486507"/>
              </a:xfrm>
            </p:grpSpPr>
            <p:cxnSp>
              <p:nvCxnSpPr>
                <p:cNvPr id="690" name="Google Shape;690;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91" name="Google Shape;691;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92" name="Google Shape;692;p7"/>
              <p:cNvGrpSpPr/>
              <p:nvPr/>
            </p:nvGrpSpPr>
            <p:grpSpPr>
              <a:xfrm rot="5400000">
                <a:off x="-254017" y="1677931"/>
                <a:ext cx="152400" cy="122115"/>
                <a:chOff x="7983415" y="6582508"/>
                <a:chExt cx="152400" cy="486507"/>
              </a:xfrm>
            </p:grpSpPr>
            <p:cxnSp>
              <p:nvCxnSpPr>
                <p:cNvPr id="693" name="Google Shape;693;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94" name="Google Shape;694;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95" name="Google Shape;695;p7"/>
              <p:cNvGrpSpPr/>
              <p:nvPr/>
            </p:nvGrpSpPr>
            <p:grpSpPr>
              <a:xfrm rot="5400000">
                <a:off x="-254017" y="997340"/>
                <a:ext cx="152400" cy="122115"/>
                <a:chOff x="7983415" y="6582508"/>
                <a:chExt cx="152400" cy="486507"/>
              </a:xfrm>
            </p:grpSpPr>
            <p:cxnSp>
              <p:nvCxnSpPr>
                <p:cNvPr id="696" name="Google Shape;696;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97" name="Google Shape;697;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cxnSp>
            <p:nvCxnSpPr>
              <p:cNvPr id="698" name="Google Shape;698;p7"/>
              <p:cNvCxnSpPr/>
              <p:nvPr/>
            </p:nvCxnSpPr>
            <p:spPr>
              <a:xfrm>
                <a:off x="-177817" y="6338154"/>
                <a:ext cx="0" cy="122115"/>
              </a:xfrm>
              <a:prstGeom prst="straightConnector1">
                <a:avLst/>
              </a:prstGeom>
              <a:noFill/>
              <a:ln w="9525" cap="flat" cmpd="sng">
                <a:solidFill>
                  <a:schemeClr val="dk1"/>
                </a:solidFill>
                <a:prstDash val="dot"/>
                <a:round/>
                <a:headEnd type="none" w="sm" len="sm"/>
                <a:tailEnd type="none" w="sm" len="sm"/>
              </a:ln>
            </p:spPr>
          </p:cxnSp>
        </p:grpSp>
        <p:grpSp>
          <p:nvGrpSpPr>
            <p:cNvPr id="699" name="Google Shape;699;p7"/>
            <p:cNvGrpSpPr/>
            <p:nvPr/>
          </p:nvGrpSpPr>
          <p:grpSpPr>
            <a:xfrm>
              <a:off x="9166483" y="454006"/>
              <a:ext cx="122115" cy="5945205"/>
              <a:chOff x="-238874" y="454006"/>
              <a:chExt cx="122115" cy="5945205"/>
            </a:xfrm>
          </p:grpSpPr>
          <p:cxnSp>
            <p:nvCxnSpPr>
              <p:cNvPr id="700" name="Google Shape;700;p7"/>
              <p:cNvCxnSpPr/>
              <p:nvPr/>
            </p:nvCxnSpPr>
            <p:spPr>
              <a:xfrm>
                <a:off x="-177817" y="392949"/>
                <a:ext cx="0" cy="122115"/>
              </a:xfrm>
              <a:prstGeom prst="straightConnector1">
                <a:avLst/>
              </a:prstGeom>
              <a:noFill/>
              <a:ln w="9525" cap="flat" cmpd="sng">
                <a:solidFill>
                  <a:schemeClr val="dk1"/>
                </a:solidFill>
                <a:prstDash val="dot"/>
                <a:round/>
                <a:headEnd type="none" w="sm" len="sm"/>
                <a:tailEnd type="none" w="sm" len="sm"/>
              </a:ln>
            </p:spPr>
          </p:cxnSp>
          <p:grpSp>
            <p:nvGrpSpPr>
              <p:cNvPr id="701" name="Google Shape;701;p7"/>
              <p:cNvGrpSpPr/>
              <p:nvPr/>
            </p:nvGrpSpPr>
            <p:grpSpPr>
              <a:xfrm rot="5400000">
                <a:off x="-254017" y="5940709"/>
                <a:ext cx="152400" cy="122115"/>
                <a:chOff x="7983415" y="6582508"/>
                <a:chExt cx="152400" cy="486507"/>
              </a:xfrm>
            </p:grpSpPr>
            <p:cxnSp>
              <p:nvCxnSpPr>
                <p:cNvPr id="702" name="Google Shape;702;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03" name="Google Shape;703;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04" name="Google Shape;704;p7"/>
              <p:cNvGrpSpPr/>
              <p:nvPr/>
            </p:nvGrpSpPr>
            <p:grpSpPr>
              <a:xfrm rot="5400000">
                <a:off x="-254017" y="5467067"/>
                <a:ext cx="152400" cy="122115"/>
                <a:chOff x="7983415" y="6582508"/>
                <a:chExt cx="152400" cy="486507"/>
              </a:xfrm>
            </p:grpSpPr>
            <p:cxnSp>
              <p:nvCxnSpPr>
                <p:cNvPr id="705" name="Google Shape;705;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06" name="Google Shape;706;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07" name="Google Shape;707;p7"/>
              <p:cNvGrpSpPr/>
              <p:nvPr/>
            </p:nvGrpSpPr>
            <p:grpSpPr>
              <a:xfrm rot="5400000">
                <a:off x="-254017" y="4993425"/>
                <a:ext cx="152400" cy="122115"/>
                <a:chOff x="7983415" y="6582508"/>
                <a:chExt cx="152400" cy="486507"/>
              </a:xfrm>
            </p:grpSpPr>
            <p:cxnSp>
              <p:nvCxnSpPr>
                <p:cNvPr id="708" name="Google Shape;708;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09" name="Google Shape;709;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10" name="Google Shape;710;p7"/>
              <p:cNvGrpSpPr/>
              <p:nvPr/>
            </p:nvGrpSpPr>
            <p:grpSpPr>
              <a:xfrm rot="5400000">
                <a:off x="-254017" y="4519783"/>
                <a:ext cx="152400" cy="122115"/>
                <a:chOff x="7983415" y="6582508"/>
                <a:chExt cx="152400" cy="486507"/>
              </a:xfrm>
            </p:grpSpPr>
            <p:cxnSp>
              <p:nvCxnSpPr>
                <p:cNvPr id="711" name="Google Shape;711;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12" name="Google Shape;712;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13" name="Google Shape;713;p7"/>
              <p:cNvGrpSpPr/>
              <p:nvPr/>
            </p:nvGrpSpPr>
            <p:grpSpPr>
              <a:xfrm rot="5400000">
                <a:off x="-254017" y="4046141"/>
                <a:ext cx="152400" cy="122115"/>
                <a:chOff x="7983415" y="6582508"/>
                <a:chExt cx="152400" cy="486507"/>
              </a:xfrm>
            </p:grpSpPr>
            <p:cxnSp>
              <p:nvCxnSpPr>
                <p:cNvPr id="714" name="Google Shape;714;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15" name="Google Shape;715;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16" name="Google Shape;716;p7"/>
              <p:cNvGrpSpPr/>
              <p:nvPr/>
            </p:nvGrpSpPr>
            <p:grpSpPr>
              <a:xfrm rot="5400000">
                <a:off x="-254017" y="3572499"/>
                <a:ext cx="152400" cy="122115"/>
                <a:chOff x="7983415" y="6582508"/>
                <a:chExt cx="152400" cy="486507"/>
              </a:xfrm>
            </p:grpSpPr>
            <p:cxnSp>
              <p:nvCxnSpPr>
                <p:cNvPr id="717" name="Google Shape;717;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18" name="Google Shape;718;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19" name="Google Shape;719;p7"/>
              <p:cNvGrpSpPr/>
              <p:nvPr/>
            </p:nvGrpSpPr>
            <p:grpSpPr>
              <a:xfrm rot="5400000">
                <a:off x="-254017" y="3098857"/>
                <a:ext cx="152400" cy="122115"/>
                <a:chOff x="7983415" y="6582508"/>
                <a:chExt cx="152400" cy="486507"/>
              </a:xfrm>
            </p:grpSpPr>
            <p:cxnSp>
              <p:nvCxnSpPr>
                <p:cNvPr id="720" name="Google Shape;720;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21" name="Google Shape;721;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22" name="Google Shape;722;p7"/>
              <p:cNvGrpSpPr/>
              <p:nvPr/>
            </p:nvGrpSpPr>
            <p:grpSpPr>
              <a:xfrm rot="5400000">
                <a:off x="-254017" y="2625215"/>
                <a:ext cx="152400" cy="122115"/>
                <a:chOff x="7983415" y="6582508"/>
                <a:chExt cx="152400" cy="486507"/>
              </a:xfrm>
            </p:grpSpPr>
            <p:cxnSp>
              <p:nvCxnSpPr>
                <p:cNvPr id="723" name="Google Shape;723;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24" name="Google Shape;724;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25" name="Google Shape;725;p7"/>
              <p:cNvGrpSpPr/>
              <p:nvPr/>
            </p:nvGrpSpPr>
            <p:grpSpPr>
              <a:xfrm rot="5400000">
                <a:off x="-254017" y="2151573"/>
                <a:ext cx="152400" cy="122115"/>
                <a:chOff x="7983415" y="6582508"/>
                <a:chExt cx="152400" cy="486507"/>
              </a:xfrm>
            </p:grpSpPr>
            <p:cxnSp>
              <p:nvCxnSpPr>
                <p:cNvPr id="726" name="Google Shape;726;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27" name="Google Shape;727;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28" name="Google Shape;728;p7"/>
              <p:cNvGrpSpPr/>
              <p:nvPr/>
            </p:nvGrpSpPr>
            <p:grpSpPr>
              <a:xfrm rot="5400000">
                <a:off x="-254017" y="1677931"/>
                <a:ext cx="152400" cy="122115"/>
                <a:chOff x="7983415" y="6582508"/>
                <a:chExt cx="152400" cy="486507"/>
              </a:xfrm>
            </p:grpSpPr>
            <p:cxnSp>
              <p:nvCxnSpPr>
                <p:cNvPr id="729" name="Google Shape;729;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30" name="Google Shape;730;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31" name="Google Shape;731;p7"/>
              <p:cNvGrpSpPr/>
              <p:nvPr/>
            </p:nvGrpSpPr>
            <p:grpSpPr>
              <a:xfrm rot="5400000">
                <a:off x="-254017" y="997340"/>
                <a:ext cx="152400" cy="122115"/>
                <a:chOff x="7983415" y="6582508"/>
                <a:chExt cx="152400" cy="486507"/>
              </a:xfrm>
            </p:grpSpPr>
            <p:cxnSp>
              <p:nvCxnSpPr>
                <p:cNvPr id="732" name="Google Shape;732;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33" name="Google Shape;733;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cxnSp>
            <p:nvCxnSpPr>
              <p:cNvPr id="734" name="Google Shape;734;p7"/>
              <p:cNvCxnSpPr/>
              <p:nvPr/>
            </p:nvCxnSpPr>
            <p:spPr>
              <a:xfrm>
                <a:off x="-177817" y="6338154"/>
                <a:ext cx="0" cy="122115"/>
              </a:xfrm>
              <a:prstGeom prst="straightConnector1">
                <a:avLst/>
              </a:prstGeom>
              <a:noFill/>
              <a:ln w="9525" cap="flat" cmpd="sng">
                <a:solidFill>
                  <a:schemeClr val="dk1"/>
                </a:solidFill>
                <a:prstDash val="dot"/>
                <a:round/>
                <a:headEnd type="none" w="sm" len="sm"/>
                <a:tailEnd type="none" w="sm" len="sm"/>
              </a:ln>
            </p:spPr>
          </p:cxnSp>
        </p:grpSp>
        <p:grpSp>
          <p:nvGrpSpPr>
            <p:cNvPr id="735" name="Google Shape;735;p7"/>
            <p:cNvGrpSpPr/>
            <p:nvPr/>
          </p:nvGrpSpPr>
          <p:grpSpPr>
            <a:xfrm>
              <a:off x="457731" y="-141165"/>
              <a:ext cx="8226688" cy="122115"/>
              <a:chOff x="457731" y="6582508"/>
              <a:chExt cx="8226688" cy="486507"/>
            </a:xfrm>
          </p:grpSpPr>
          <p:cxnSp>
            <p:nvCxnSpPr>
              <p:cNvPr id="736" name="Google Shape;736;p7"/>
              <p:cNvCxnSpPr/>
              <p:nvPr/>
            </p:nvCxnSpPr>
            <p:spPr>
              <a:xfrm>
                <a:off x="457731"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37" name="Google Shape;737;p7"/>
              <p:cNvCxnSpPr/>
              <p:nvPr/>
            </p:nvCxnSpPr>
            <p:spPr>
              <a:xfrm>
                <a:off x="8684419" y="6582508"/>
                <a:ext cx="0" cy="486507"/>
              </a:xfrm>
              <a:prstGeom prst="straightConnector1">
                <a:avLst/>
              </a:prstGeom>
              <a:noFill/>
              <a:ln w="9525" cap="flat" cmpd="sng">
                <a:solidFill>
                  <a:schemeClr val="dk1"/>
                </a:solidFill>
                <a:prstDash val="dot"/>
                <a:round/>
                <a:headEnd type="none" w="sm" len="sm"/>
                <a:tailEnd type="none" w="sm" len="sm"/>
              </a:ln>
            </p:spPr>
          </p:cxnSp>
          <p:grpSp>
            <p:nvGrpSpPr>
              <p:cNvPr id="738" name="Google Shape;738;p7"/>
              <p:cNvGrpSpPr/>
              <p:nvPr/>
            </p:nvGrpSpPr>
            <p:grpSpPr>
              <a:xfrm>
                <a:off x="7986158" y="6582508"/>
                <a:ext cx="152400" cy="486507"/>
                <a:chOff x="7983415" y="6582508"/>
                <a:chExt cx="152400" cy="486507"/>
              </a:xfrm>
            </p:grpSpPr>
            <p:cxnSp>
              <p:nvCxnSpPr>
                <p:cNvPr id="739" name="Google Shape;739;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40" name="Google Shape;740;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41" name="Google Shape;741;p7"/>
              <p:cNvGrpSpPr/>
              <p:nvPr/>
            </p:nvGrpSpPr>
            <p:grpSpPr>
              <a:xfrm>
                <a:off x="7287901" y="6582508"/>
                <a:ext cx="152400" cy="486507"/>
                <a:chOff x="7983415" y="6582508"/>
                <a:chExt cx="152400" cy="486507"/>
              </a:xfrm>
            </p:grpSpPr>
            <p:cxnSp>
              <p:nvCxnSpPr>
                <p:cNvPr id="742" name="Google Shape;742;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43" name="Google Shape;743;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44" name="Google Shape;744;p7"/>
              <p:cNvGrpSpPr/>
              <p:nvPr/>
            </p:nvGrpSpPr>
            <p:grpSpPr>
              <a:xfrm>
                <a:off x="6589644" y="6582508"/>
                <a:ext cx="152400" cy="486507"/>
                <a:chOff x="7983415" y="6582508"/>
                <a:chExt cx="152400" cy="486507"/>
              </a:xfrm>
            </p:grpSpPr>
            <p:cxnSp>
              <p:nvCxnSpPr>
                <p:cNvPr id="745" name="Google Shape;745;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46" name="Google Shape;746;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47" name="Google Shape;747;p7"/>
              <p:cNvGrpSpPr/>
              <p:nvPr/>
            </p:nvGrpSpPr>
            <p:grpSpPr>
              <a:xfrm>
                <a:off x="5891387" y="6582508"/>
                <a:ext cx="152400" cy="486507"/>
                <a:chOff x="7983415" y="6582508"/>
                <a:chExt cx="152400" cy="486507"/>
              </a:xfrm>
            </p:grpSpPr>
            <p:cxnSp>
              <p:nvCxnSpPr>
                <p:cNvPr id="748" name="Google Shape;748;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49" name="Google Shape;749;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50" name="Google Shape;750;p7"/>
              <p:cNvGrpSpPr/>
              <p:nvPr/>
            </p:nvGrpSpPr>
            <p:grpSpPr>
              <a:xfrm>
                <a:off x="5193130" y="6582508"/>
                <a:ext cx="152400" cy="486507"/>
                <a:chOff x="7983415" y="6582508"/>
                <a:chExt cx="152400" cy="486507"/>
              </a:xfrm>
            </p:grpSpPr>
            <p:cxnSp>
              <p:nvCxnSpPr>
                <p:cNvPr id="751" name="Google Shape;751;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52" name="Google Shape;752;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53" name="Google Shape;753;p7"/>
              <p:cNvGrpSpPr/>
              <p:nvPr/>
            </p:nvGrpSpPr>
            <p:grpSpPr>
              <a:xfrm>
                <a:off x="4494873" y="6582508"/>
                <a:ext cx="152400" cy="486507"/>
                <a:chOff x="7983415" y="6582508"/>
                <a:chExt cx="152400" cy="486507"/>
              </a:xfrm>
            </p:grpSpPr>
            <p:cxnSp>
              <p:nvCxnSpPr>
                <p:cNvPr id="754" name="Google Shape;754;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55" name="Google Shape;755;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56" name="Google Shape;756;p7"/>
              <p:cNvGrpSpPr/>
              <p:nvPr/>
            </p:nvGrpSpPr>
            <p:grpSpPr>
              <a:xfrm>
                <a:off x="3796616" y="6582508"/>
                <a:ext cx="152400" cy="486507"/>
                <a:chOff x="7983415" y="6582508"/>
                <a:chExt cx="152400" cy="486507"/>
              </a:xfrm>
            </p:grpSpPr>
            <p:cxnSp>
              <p:nvCxnSpPr>
                <p:cNvPr id="757" name="Google Shape;757;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58" name="Google Shape;758;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59" name="Google Shape;759;p7"/>
              <p:cNvGrpSpPr/>
              <p:nvPr/>
            </p:nvGrpSpPr>
            <p:grpSpPr>
              <a:xfrm>
                <a:off x="3098359" y="6582508"/>
                <a:ext cx="152400" cy="486507"/>
                <a:chOff x="7983415" y="6582508"/>
                <a:chExt cx="152400" cy="486507"/>
              </a:xfrm>
            </p:grpSpPr>
            <p:cxnSp>
              <p:nvCxnSpPr>
                <p:cNvPr id="760" name="Google Shape;760;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61" name="Google Shape;761;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62" name="Google Shape;762;p7"/>
              <p:cNvGrpSpPr/>
              <p:nvPr/>
            </p:nvGrpSpPr>
            <p:grpSpPr>
              <a:xfrm>
                <a:off x="2400102" y="6582508"/>
                <a:ext cx="152400" cy="486507"/>
                <a:chOff x="7983415" y="6582508"/>
                <a:chExt cx="152400" cy="486507"/>
              </a:xfrm>
            </p:grpSpPr>
            <p:cxnSp>
              <p:nvCxnSpPr>
                <p:cNvPr id="763" name="Google Shape;763;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64" name="Google Shape;764;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65" name="Google Shape;765;p7"/>
              <p:cNvGrpSpPr/>
              <p:nvPr/>
            </p:nvGrpSpPr>
            <p:grpSpPr>
              <a:xfrm>
                <a:off x="1701845" y="6582508"/>
                <a:ext cx="152400" cy="486507"/>
                <a:chOff x="7983415" y="6582508"/>
                <a:chExt cx="152400" cy="486507"/>
              </a:xfrm>
            </p:grpSpPr>
            <p:cxnSp>
              <p:nvCxnSpPr>
                <p:cNvPr id="766" name="Google Shape;766;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67" name="Google Shape;767;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68" name="Google Shape;768;p7"/>
              <p:cNvGrpSpPr/>
              <p:nvPr/>
            </p:nvGrpSpPr>
            <p:grpSpPr>
              <a:xfrm>
                <a:off x="1003588" y="6582508"/>
                <a:ext cx="152400" cy="486507"/>
                <a:chOff x="7983415" y="6582508"/>
                <a:chExt cx="152400" cy="486507"/>
              </a:xfrm>
            </p:grpSpPr>
            <p:cxnSp>
              <p:nvCxnSpPr>
                <p:cNvPr id="769" name="Google Shape;769;p7"/>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70" name="Google Shape;770;p7"/>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grpSp>
      <p:sp>
        <p:nvSpPr>
          <p:cNvPr id="771" name="Google Shape;771;p7"/>
          <p:cNvSpPr txBox="1">
            <a:spLocks noGrp="1"/>
          </p:cNvSpPr>
          <p:nvPr>
            <p:ph type="body" idx="5"/>
          </p:nvPr>
        </p:nvSpPr>
        <p:spPr>
          <a:xfrm>
            <a:off x="430744" y="4114800"/>
            <a:ext cx="1939988" cy="1828800"/>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0"/>
              </a:spcBef>
              <a:spcAft>
                <a:spcPts val="0"/>
              </a:spcAft>
              <a:buSzPts val="1200"/>
              <a:buNone/>
              <a:defRPr sz="1200"/>
            </a:lvl1pPr>
            <a:lvl2pPr marL="914400" lvl="1" indent="-228600" algn="l">
              <a:lnSpc>
                <a:spcPct val="110000"/>
              </a:lnSpc>
              <a:spcBef>
                <a:spcPts val="0"/>
              </a:spcBef>
              <a:spcAft>
                <a:spcPts val="0"/>
              </a:spcAft>
              <a:buSzPts val="1200"/>
              <a:buNone/>
              <a:defRPr sz="1200"/>
            </a:lvl2pPr>
            <a:lvl3pPr marL="1371600" lvl="2" indent="-228600" algn="l">
              <a:lnSpc>
                <a:spcPct val="110000"/>
              </a:lnSpc>
              <a:spcBef>
                <a:spcPts val="0"/>
              </a:spcBef>
              <a:spcAft>
                <a:spcPts val="0"/>
              </a:spcAft>
              <a:buSzPts val="1200"/>
              <a:buNone/>
              <a:defRPr sz="1200"/>
            </a:lvl3pPr>
            <a:lvl4pPr marL="1828800" lvl="3" indent="-228600" algn="l">
              <a:lnSpc>
                <a:spcPct val="110000"/>
              </a:lnSpc>
              <a:spcBef>
                <a:spcPts val="0"/>
              </a:spcBef>
              <a:spcAft>
                <a:spcPts val="0"/>
              </a:spcAft>
              <a:buSzPts val="1200"/>
              <a:buNone/>
              <a:defRPr sz="1200"/>
            </a:lvl4pPr>
            <a:lvl5pPr marL="2286000" lvl="4" indent="-228600" algn="l">
              <a:lnSpc>
                <a:spcPct val="110000"/>
              </a:lnSpc>
              <a:spcBef>
                <a:spcPts val="0"/>
              </a:spcBef>
              <a:spcAft>
                <a:spcPts val="0"/>
              </a:spcAft>
              <a:buSzPts val="1200"/>
              <a:buNone/>
              <a:defRPr sz="1200"/>
            </a:lvl5pPr>
            <a:lvl6pPr marL="2743200" lvl="5" indent="-304800" algn="l">
              <a:lnSpc>
                <a:spcPct val="110000"/>
              </a:lnSpc>
              <a:spcBef>
                <a:spcPts val="0"/>
              </a:spcBef>
              <a:spcAft>
                <a:spcPts val="0"/>
              </a:spcAft>
              <a:buClr>
                <a:schemeClr val="dk1"/>
              </a:buClr>
              <a:buSzPts val="1200"/>
              <a:buChar char="•"/>
              <a:defRPr sz="1200"/>
            </a:lvl6pPr>
            <a:lvl7pPr marL="3200400" lvl="6" indent="-304800" algn="l">
              <a:lnSpc>
                <a:spcPct val="110000"/>
              </a:lnSpc>
              <a:spcBef>
                <a:spcPts val="0"/>
              </a:spcBef>
              <a:spcAft>
                <a:spcPts val="0"/>
              </a:spcAft>
              <a:buClr>
                <a:schemeClr val="dk1"/>
              </a:buClr>
              <a:buSzPts val="1200"/>
              <a:buChar char="•"/>
              <a:defRPr sz="1200"/>
            </a:lvl7pPr>
            <a:lvl8pPr marL="3657600" lvl="7" indent="-304800" algn="l">
              <a:lnSpc>
                <a:spcPct val="110000"/>
              </a:lnSpc>
              <a:spcBef>
                <a:spcPts val="0"/>
              </a:spcBef>
              <a:spcAft>
                <a:spcPts val="0"/>
              </a:spcAft>
              <a:buClr>
                <a:schemeClr val="dk1"/>
              </a:buClr>
              <a:buSzPts val="1200"/>
              <a:buChar char="•"/>
              <a:defRPr sz="1200"/>
            </a:lvl8pPr>
            <a:lvl9pPr marL="4114800" lvl="8" indent="-304800" algn="l">
              <a:lnSpc>
                <a:spcPct val="110000"/>
              </a:lnSpc>
              <a:spcBef>
                <a:spcPts val="0"/>
              </a:spcBef>
              <a:spcAft>
                <a:spcPts val="0"/>
              </a:spcAft>
              <a:buClr>
                <a:schemeClr val="dk1"/>
              </a:buClr>
              <a:buSzPts val="1200"/>
              <a:buChar char="•"/>
              <a:defRPr sz="1200"/>
            </a:lvl9pPr>
          </a:lstStyle>
          <a:p>
            <a:endParaRPr/>
          </a:p>
        </p:txBody>
      </p:sp>
      <p:sp>
        <p:nvSpPr>
          <p:cNvPr id="772" name="Google Shape;772;p7"/>
          <p:cNvSpPr txBox="1">
            <a:spLocks noGrp="1"/>
          </p:cNvSpPr>
          <p:nvPr>
            <p:ph type="body" idx="6"/>
          </p:nvPr>
        </p:nvSpPr>
        <p:spPr>
          <a:xfrm>
            <a:off x="2525515" y="4114800"/>
            <a:ext cx="1939988" cy="1828800"/>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0"/>
              </a:spcBef>
              <a:spcAft>
                <a:spcPts val="0"/>
              </a:spcAft>
              <a:buSzPts val="1200"/>
              <a:buNone/>
              <a:defRPr sz="1200"/>
            </a:lvl1pPr>
            <a:lvl2pPr marL="914400" lvl="1" indent="-228600" algn="l">
              <a:lnSpc>
                <a:spcPct val="110000"/>
              </a:lnSpc>
              <a:spcBef>
                <a:spcPts val="0"/>
              </a:spcBef>
              <a:spcAft>
                <a:spcPts val="0"/>
              </a:spcAft>
              <a:buSzPts val="1200"/>
              <a:buNone/>
              <a:defRPr sz="1200"/>
            </a:lvl2pPr>
            <a:lvl3pPr marL="1371600" lvl="2" indent="-228600" algn="l">
              <a:lnSpc>
                <a:spcPct val="110000"/>
              </a:lnSpc>
              <a:spcBef>
                <a:spcPts val="0"/>
              </a:spcBef>
              <a:spcAft>
                <a:spcPts val="0"/>
              </a:spcAft>
              <a:buSzPts val="1200"/>
              <a:buNone/>
              <a:defRPr sz="1200"/>
            </a:lvl3pPr>
            <a:lvl4pPr marL="1828800" lvl="3" indent="-228600" algn="l">
              <a:lnSpc>
                <a:spcPct val="110000"/>
              </a:lnSpc>
              <a:spcBef>
                <a:spcPts val="0"/>
              </a:spcBef>
              <a:spcAft>
                <a:spcPts val="0"/>
              </a:spcAft>
              <a:buSzPts val="1200"/>
              <a:buNone/>
              <a:defRPr sz="1200"/>
            </a:lvl4pPr>
            <a:lvl5pPr marL="2286000" lvl="4" indent="-228600" algn="l">
              <a:lnSpc>
                <a:spcPct val="110000"/>
              </a:lnSpc>
              <a:spcBef>
                <a:spcPts val="0"/>
              </a:spcBef>
              <a:spcAft>
                <a:spcPts val="0"/>
              </a:spcAft>
              <a:buSzPts val="1200"/>
              <a:buNone/>
              <a:defRPr sz="1200"/>
            </a:lvl5pPr>
            <a:lvl6pPr marL="2743200" lvl="5" indent="-304800" algn="l">
              <a:lnSpc>
                <a:spcPct val="110000"/>
              </a:lnSpc>
              <a:spcBef>
                <a:spcPts val="0"/>
              </a:spcBef>
              <a:spcAft>
                <a:spcPts val="0"/>
              </a:spcAft>
              <a:buClr>
                <a:schemeClr val="dk1"/>
              </a:buClr>
              <a:buSzPts val="1200"/>
              <a:buChar char="•"/>
              <a:defRPr sz="1200"/>
            </a:lvl6pPr>
            <a:lvl7pPr marL="3200400" lvl="6" indent="-304800" algn="l">
              <a:lnSpc>
                <a:spcPct val="110000"/>
              </a:lnSpc>
              <a:spcBef>
                <a:spcPts val="0"/>
              </a:spcBef>
              <a:spcAft>
                <a:spcPts val="0"/>
              </a:spcAft>
              <a:buClr>
                <a:schemeClr val="dk1"/>
              </a:buClr>
              <a:buSzPts val="1200"/>
              <a:buChar char="•"/>
              <a:defRPr sz="1200"/>
            </a:lvl7pPr>
            <a:lvl8pPr marL="3657600" lvl="7" indent="-304800" algn="l">
              <a:lnSpc>
                <a:spcPct val="110000"/>
              </a:lnSpc>
              <a:spcBef>
                <a:spcPts val="0"/>
              </a:spcBef>
              <a:spcAft>
                <a:spcPts val="0"/>
              </a:spcAft>
              <a:buClr>
                <a:schemeClr val="dk1"/>
              </a:buClr>
              <a:buSzPts val="1200"/>
              <a:buChar char="•"/>
              <a:defRPr sz="1200"/>
            </a:lvl8pPr>
            <a:lvl9pPr marL="4114800" lvl="8" indent="-304800" algn="l">
              <a:lnSpc>
                <a:spcPct val="110000"/>
              </a:lnSpc>
              <a:spcBef>
                <a:spcPts val="0"/>
              </a:spcBef>
              <a:spcAft>
                <a:spcPts val="0"/>
              </a:spcAft>
              <a:buClr>
                <a:schemeClr val="dk1"/>
              </a:buClr>
              <a:buSzPts val="1200"/>
              <a:buChar char="•"/>
              <a:defRPr sz="1200"/>
            </a:lvl9pPr>
          </a:lstStyle>
          <a:p>
            <a:endParaRPr/>
          </a:p>
        </p:txBody>
      </p:sp>
      <p:sp>
        <p:nvSpPr>
          <p:cNvPr id="773" name="Google Shape;773;p7"/>
          <p:cNvSpPr txBox="1">
            <a:spLocks noGrp="1"/>
          </p:cNvSpPr>
          <p:nvPr>
            <p:ph type="body" idx="7"/>
          </p:nvPr>
        </p:nvSpPr>
        <p:spPr>
          <a:xfrm>
            <a:off x="4620289" y="4114800"/>
            <a:ext cx="1939988" cy="1828800"/>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0"/>
              </a:spcBef>
              <a:spcAft>
                <a:spcPts val="0"/>
              </a:spcAft>
              <a:buSzPts val="1200"/>
              <a:buNone/>
              <a:defRPr sz="1200"/>
            </a:lvl1pPr>
            <a:lvl2pPr marL="914400" lvl="1" indent="-228600" algn="l">
              <a:lnSpc>
                <a:spcPct val="110000"/>
              </a:lnSpc>
              <a:spcBef>
                <a:spcPts val="0"/>
              </a:spcBef>
              <a:spcAft>
                <a:spcPts val="0"/>
              </a:spcAft>
              <a:buSzPts val="1200"/>
              <a:buNone/>
              <a:defRPr sz="1200"/>
            </a:lvl2pPr>
            <a:lvl3pPr marL="1371600" lvl="2" indent="-228600" algn="l">
              <a:lnSpc>
                <a:spcPct val="110000"/>
              </a:lnSpc>
              <a:spcBef>
                <a:spcPts val="0"/>
              </a:spcBef>
              <a:spcAft>
                <a:spcPts val="0"/>
              </a:spcAft>
              <a:buSzPts val="1200"/>
              <a:buNone/>
              <a:defRPr sz="1200"/>
            </a:lvl3pPr>
            <a:lvl4pPr marL="1828800" lvl="3" indent="-228600" algn="l">
              <a:lnSpc>
                <a:spcPct val="110000"/>
              </a:lnSpc>
              <a:spcBef>
                <a:spcPts val="0"/>
              </a:spcBef>
              <a:spcAft>
                <a:spcPts val="0"/>
              </a:spcAft>
              <a:buSzPts val="1200"/>
              <a:buNone/>
              <a:defRPr sz="1200"/>
            </a:lvl4pPr>
            <a:lvl5pPr marL="2286000" lvl="4" indent="-228600" algn="l">
              <a:lnSpc>
                <a:spcPct val="110000"/>
              </a:lnSpc>
              <a:spcBef>
                <a:spcPts val="0"/>
              </a:spcBef>
              <a:spcAft>
                <a:spcPts val="0"/>
              </a:spcAft>
              <a:buSzPts val="1200"/>
              <a:buNone/>
              <a:defRPr sz="1200"/>
            </a:lvl5pPr>
            <a:lvl6pPr marL="2743200" lvl="5" indent="-304800" algn="l">
              <a:lnSpc>
                <a:spcPct val="110000"/>
              </a:lnSpc>
              <a:spcBef>
                <a:spcPts val="0"/>
              </a:spcBef>
              <a:spcAft>
                <a:spcPts val="0"/>
              </a:spcAft>
              <a:buClr>
                <a:schemeClr val="dk1"/>
              </a:buClr>
              <a:buSzPts val="1200"/>
              <a:buChar char="•"/>
              <a:defRPr sz="1200"/>
            </a:lvl6pPr>
            <a:lvl7pPr marL="3200400" lvl="6" indent="-304800" algn="l">
              <a:lnSpc>
                <a:spcPct val="110000"/>
              </a:lnSpc>
              <a:spcBef>
                <a:spcPts val="0"/>
              </a:spcBef>
              <a:spcAft>
                <a:spcPts val="0"/>
              </a:spcAft>
              <a:buClr>
                <a:schemeClr val="dk1"/>
              </a:buClr>
              <a:buSzPts val="1200"/>
              <a:buChar char="•"/>
              <a:defRPr sz="1200"/>
            </a:lvl7pPr>
            <a:lvl8pPr marL="3657600" lvl="7" indent="-304800" algn="l">
              <a:lnSpc>
                <a:spcPct val="110000"/>
              </a:lnSpc>
              <a:spcBef>
                <a:spcPts val="0"/>
              </a:spcBef>
              <a:spcAft>
                <a:spcPts val="0"/>
              </a:spcAft>
              <a:buClr>
                <a:schemeClr val="dk1"/>
              </a:buClr>
              <a:buSzPts val="1200"/>
              <a:buChar char="•"/>
              <a:defRPr sz="1200"/>
            </a:lvl8pPr>
            <a:lvl9pPr marL="4114800" lvl="8" indent="-304800" algn="l">
              <a:lnSpc>
                <a:spcPct val="110000"/>
              </a:lnSpc>
              <a:spcBef>
                <a:spcPts val="0"/>
              </a:spcBef>
              <a:spcAft>
                <a:spcPts val="0"/>
              </a:spcAft>
              <a:buClr>
                <a:schemeClr val="dk1"/>
              </a:buClr>
              <a:buSzPts val="1200"/>
              <a:buChar char="•"/>
              <a:defRPr sz="1200"/>
            </a:lvl9pPr>
          </a:lstStyle>
          <a:p>
            <a:endParaRPr/>
          </a:p>
        </p:txBody>
      </p:sp>
      <p:sp>
        <p:nvSpPr>
          <p:cNvPr id="774" name="Google Shape;774;p7"/>
          <p:cNvSpPr txBox="1">
            <a:spLocks noGrp="1"/>
          </p:cNvSpPr>
          <p:nvPr>
            <p:ph type="body" idx="8"/>
          </p:nvPr>
        </p:nvSpPr>
        <p:spPr>
          <a:xfrm>
            <a:off x="6715061" y="4114800"/>
            <a:ext cx="1944751" cy="1828800"/>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0"/>
              </a:spcBef>
              <a:spcAft>
                <a:spcPts val="0"/>
              </a:spcAft>
              <a:buSzPts val="1200"/>
              <a:buNone/>
              <a:defRPr sz="1200"/>
            </a:lvl1pPr>
            <a:lvl2pPr marL="914400" lvl="1" indent="-228600" algn="l">
              <a:lnSpc>
                <a:spcPct val="110000"/>
              </a:lnSpc>
              <a:spcBef>
                <a:spcPts val="0"/>
              </a:spcBef>
              <a:spcAft>
                <a:spcPts val="0"/>
              </a:spcAft>
              <a:buSzPts val="1200"/>
              <a:buNone/>
              <a:defRPr sz="1200"/>
            </a:lvl2pPr>
            <a:lvl3pPr marL="1371600" lvl="2" indent="-228600" algn="l">
              <a:lnSpc>
                <a:spcPct val="110000"/>
              </a:lnSpc>
              <a:spcBef>
                <a:spcPts val="0"/>
              </a:spcBef>
              <a:spcAft>
                <a:spcPts val="0"/>
              </a:spcAft>
              <a:buSzPts val="1200"/>
              <a:buNone/>
              <a:defRPr sz="1200"/>
            </a:lvl3pPr>
            <a:lvl4pPr marL="1828800" lvl="3" indent="-228600" algn="l">
              <a:lnSpc>
                <a:spcPct val="110000"/>
              </a:lnSpc>
              <a:spcBef>
                <a:spcPts val="0"/>
              </a:spcBef>
              <a:spcAft>
                <a:spcPts val="0"/>
              </a:spcAft>
              <a:buSzPts val="1200"/>
              <a:buNone/>
              <a:defRPr sz="1200"/>
            </a:lvl4pPr>
            <a:lvl5pPr marL="2286000" lvl="4" indent="-228600" algn="l">
              <a:lnSpc>
                <a:spcPct val="110000"/>
              </a:lnSpc>
              <a:spcBef>
                <a:spcPts val="0"/>
              </a:spcBef>
              <a:spcAft>
                <a:spcPts val="0"/>
              </a:spcAft>
              <a:buSzPts val="1200"/>
              <a:buNone/>
              <a:defRPr sz="1200"/>
            </a:lvl5pPr>
            <a:lvl6pPr marL="2743200" lvl="5" indent="-304800" algn="l">
              <a:lnSpc>
                <a:spcPct val="110000"/>
              </a:lnSpc>
              <a:spcBef>
                <a:spcPts val="0"/>
              </a:spcBef>
              <a:spcAft>
                <a:spcPts val="0"/>
              </a:spcAft>
              <a:buClr>
                <a:schemeClr val="dk1"/>
              </a:buClr>
              <a:buSzPts val="1200"/>
              <a:buChar char="•"/>
              <a:defRPr sz="1200"/>
            </a:lvl6pPr>
            <a:lvl7pPr marL="3200400" lvl="6" indent="-304800" algn="l">
              <a:lnSpc>
                <a:spcPct val="110000"/>
              </a:lnSpc>
              <a:spcBef>
                <a:spcPts val="0"/>
              </a:spcBef>
              <a:spcAft>
                <a:spcPts val="0"/>
              </a:spcAft>
              <a:buClr>
                <a:schemeClr val="dk1"/>
              </a:buClr>
              <a:buSzPts val="1200"/>
              <a:buChar char="•"/>
              <a:defRPr sz="1200"/>
            </a:lvl7pPr>
            <a:lvl8pPr marL="3657600" lvl="7" indent="-304800" algn="l">
              <a:lnSpc>
                <a:spcPct val="110000"/>
              </a:lnSpc>
              <a:spcBef>
                <a:spcPts val="0"/>
              </a:spcBef>
              <a:spcAft>
                <a:spcPts val="0"/>
              </a:spcAft>
              <a:buClr>
                <a:schemeClr val="dk1"/>
              </a:buClr>
              <a:buSzPts val="1200"/>
              <a:buChar char="•"/>
              <a:defRPr sz="1200"/>
            </a:lvl8pPr>
            <a:lvl9pPr marL="4114800" lvl="8" indent="-304800" algn="l">
              <a:lnSpc>
                <a:spcPct val="110000"/>
              </a:lnSpc>
              <a:spcBef>
                <a:spcPts val="0"/>
              </a:spcBef>
              <a:spcAft>
                <a:spcPts val="0"/>
              </a:spcAft>
              <a:buClr>
                <a:schemeClr val="dk1"/>
              </a:buClr>
              <a:buSzPts val="1200"/>
              <a:buChar char="•"/>
              <a:defRPr sz="1200"/>
            </a:lvl9pPr>
          </a:lstStyle>
          <a:p>
            <a:endParaRPr/>
          </a:p>
        </p:txBody>
      </p:sp>
      <p:sp>
        <p:nvSpPr>
          <p:cNvPr id="775" name="Google Shape;775;p7"/>
          <p:cNvSpPr txBox="1">
            <a:spLocks noGrp="1"/>
          </p:cNvSpPr>
          <p:nvPr>
            <p:ph type="title"/>
          </p:nvPr>
        </p:nvSpPr>
        <p:spPr>
          <a:xfrm>
            <a:off x="430214" y="457200"/>
            <a:ext cx="8229599" cy="54864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6" name="Google Shape;776;p7"/>
          <p:cNvSpPr txBox="1">
            <a:spLocks noGrp="1"/>
          </p:cNvSpPr>
          <p:nvPr>
            <p:ph type="sldNum" idx="12"/>
          </p:nvPr>
        </p:nvSpPr>
        <p:spPr>
          <a:xfrm>
            <a:off x="8138558" y="6356350"/>
            <a:ext cx="531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77" name="Google Shape;777;p7"/>
          <p:cNvSpPr txBox="1">
            <a:spLocks noGrp="1"/>
          </p:cNvSpPr>
          <p:nvPr>
            <p:ph type="subTitle" idx="9"/>
          </p:nvPr>
        </p:nvSpPr>
        <p:spPr>
          <a:xfrm>
            <a:off x="457200" y="1143000"/>
            <a:ext cx="8229600" cy="453300"/>
          </a:xfrm>
          <a:prstGeom prst="rect">
            <a:avLst/>
          </a:prstGeom>
        </p:spPr>
        <p:txBody>
          <a:bodyPr spcFirstLastPara="1" wrap="square" lIns="91425" tIns="45700" rIns="91425" bIns="45700" anchor="b" anchorCtr="0">
            <a:noAutofit/>
          </a:bodyPr>
          <a:lstStyle>
            <a:lvl1pPr lvl="0">
              <a:spcBef>
                <a:spcPts val="800"/>
              </a:spcBef>
              <a:spcAft>
                <a:spcPts val="0"/>
              </a:spcAft>
              <a:buSzPts val="1600"/>
              <a:buNone/>
              <a:defRPr>
                <a:solidFill>
                  <a:schemeClr val="accent2"/>
                </a:solidFill>
              </a:defRPr>
            </a:lvl1pPr>
            <a:lvl2pPr lvl="1">
              <a:spcBef>
                <a:spcPts val="200"/>
              </a:spcBef>
              <a:spcAft>
                <a:spcPts val="0"/>
              </a:spcAft>
              <a:buSzPts val="1600"/>
              <a:buNone/>
              <a:defRPr/>
            </a:lvl2pPr>
            <a:lvl3pPr lvl="2">
              <a:spcBef>
                <a:spcPts val="0"/>
              </a:spcBef>
              <a:spcAft>
                <a:spcPts val="0"/>
              </a:spcAft>
              <a:buSzPts val="1360"/>
              <a:buNone/>
              <a:defRPr/>
            </a:lvl3pPr>
            <a:lvl4pPr lvl="3">
              <a:spcBef>
                <a:spcPts val="0"/>
              </a:spcBef>
              <a:spcAft>
                <a:spcPts val="0"/>
              </a:spcAft>
              <a:buSzPts val="1360"/>
              <a:buNone/>
              <a:defRPr/>
            </a:lvl4pPr>
            <a:lvl5pPr lvl="4">
              <a:spcBef>
                <a:spcPts val="0"/>
              </a:spcBef>
              <a:spcAft>
                <a:spcPts val="0"/>
              </a:spcAft>
              <a:buSzPts val="16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extLst>
      <p:ext uri="{BB962C8B-B14F-4D97-AF65-F5344CB8AC3E}">
        <p14:creationId xmlns:p14="http://schemas.microsoft.com/office/powerpoint/2010/main" val="2182569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32054" y="454006"/>
            <a:ext cx="8229600" cy="114619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32054" y="1600202"/>
            <a:ext cx="8229600" cy="4525963"/>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10000"/>
              </a:lnSpc>
              <a:spcBef>
                <a:spcPts val="80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10000"/>
              </a:lnSpc>
              <a:spcBef>
                <a:spcPts val="20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4960" algn="l" rtl="0">
              <a:spcBef>
                <a:spcPts val="0"/>
              </a:spcBef>
              <a:spcAft>
                <a:spcPts val="0"/>
              </a:spcAft>
              <a:buClr>
                <a:schemeClr val="accent2"/>
              </a:buClr>
              <a:buSzPts val="1360"/>
              <a:buFont typeface="Arial"/>
              <a:buChar char="•"/>
              <a:defRPr sz="1600" b="0" i="0" u="none" strike="noStrike" cap="none">
                <a:solidFill>
                  <a:schemeClr val="dk1"/>
                </a:solidFill>
                <a:latin typeface="Arial"/>
                <a:ea typeface="Arial"/>
                <a:cs typeface="Arial"/>
                <a:sym typeface="Arial"/>
              </a:defRPr>
            </a:lvl3pPr>
            <a:lvl4pPr marL="1828800" marR="0" lvl="3" indent="-314960" algn="l" rtl="0">
              <a:spcBef>
                <a:spcPts val="0"/>
              </a:spcBef>
              <a:spcAft>
                <a:spcPts val="0"/>
              </a:spcAft>
              <a:buClr>
                <a:schemeClr val="accent2"/>
              </a:buClr>
              <a:buSzPts val="136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23850" algn="l" rtl="0">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grpSp>
        <p:nvGrpSpPr>
          <p:cNvPr id="12" name="Google Shape;12;p1"/>
          <p:cNvGrpSpPr/>
          <p:nvPr/>
        </p:nvGrpSpPr>
        <p:grpSpPr>
          <a:xfrm>
            <a:off x="-151324" y="-141165"/>
            <a:ext cx="9439923" cy="7136527"/>
            <a:chOff x="-151324" y="-141165"/>
            <a:chExt cx="9439923" cy="7136527"/>
          </a:xfrm>
        </p:grpSpPr>
        <p:grpSp>
          <p:nvGrpSpPr>
            <p:cNvPr id="13" name="Google Shape;13;p1"/>
            <p:cNvGrpSpPr/>
            <p:nvPr/>
          </p:nvGrpSpPr>
          <p:grpSpPr>
            <a:xfrm>
              <a:off x="457731" y="6873247"/>
              <a:ext cx="8226688" cy="122115"/>
              <a:chOff x="457731" y="6582508"/>
              <a:chExt cx="8226688" cy="486507"/>
            </a:xfrm>
          </p:grpSpPr>
          <p:cxnSp>
            <p:nvCxnSpPr>
              <p:cNvPr id="14" name="Google Shape;14;p1"/>
              <p:cNvCxnSpPr/>
              <p:nvPr/>
            </p:nvCxnSpPr>
            <p:spPr>
              <a:xfrm>
                <a:off x="457731"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5" name="Google Shape;15;p1"/>
              <p:cNvCxnSpPr/>
              <p:nvPr/>
            </p:nvCxnSpPr>
            <p:spPr>
              <a:xfrm>
                <a:off x="8684419" y="6582508"/>
                <a:ext cx="0" cy="486507"/>
              </a:xfrm>
              <a:prstGeom prst="straightConnector1">
                <a:avLst/>
              </a:prstGeom>
              <a:noFill/>
              <a:ln w="9525" cap="flat" cmpd="sng">
                <a:solidFill>
                  <a:schemeClr val="dk1"/>
                </a:solidFill>
                <a:prstDash val="dot"/>
                <a:round/>
                <a:headEnd type="none" w="sm" len="sm"/>
                <a:tailEnd type="none" w="sm" len="sm"/>
              </a:ln>
            </p:spPr>
          </p:cxnSp>
          <p:grpSp>
            <p:nvGrpSpPr>
              <p:cNvPr id="16" name="Google Shape;16;p1"/>
              <p:cNvGrpSpPr/>
              <p:nvPr/>
            </p:nvGrpSpPr>
            <p:grpSpPr>
              <a:xfrm>
                <a:off x="7986158" y="6582508"/>
                <a:ext cx="152400" cy="486507"/>
                <a:chOff x="7983415" y="6582508"/>
                <a:chExt cx="152400" cy="486507"/>
              </a:xfrm>
            </p:grpSpPr>
            <p:cxnSp>
              <p:nvCxnSpPr>
                <p:cNvPr id="17" name="Google Shape;17;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8" name="Google Shape;18;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9" name="Google Shape;19;p1"/>
              <p:cNvGrpSpPr/>
              <p:nvPr/>
            </p:nvGrpSpPr>
            <p:grpSpPr>
              <a:xfrm>
                <a:off x="7287901" y="6582508"/>
                <a:ext cx="152400" cy="486507"/>
                <a:chOff x="7983415" y="6582508"/>
                <a:chExt cx="152400" cy="486507"/>
              </a:xfrm>
            </p:grpSpPr>
            <p:cxnSp>
              <p:nvCxnSpPr>
                <p:cNvPr id="20" name="Google Shape;20;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21" name="Google Shape;21;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22" name="Google Shape;22;p1"/>
              <p:cNvGrpSpPr/>
              <p:nvPr/>
            </p:nvGrpSpPr>
            <p:grpSpPr>
              <a:xfrm>
                <a:off x="6589644" y="6582508"/>
                <a:ext cx="152400" cy="486507"/>
                <a:chOff x="7983415" y="6582508"/>
                <a:chExt cx="152400" cy="486507"/>
              </a:xfrm>
            </p:grpSpPr>
            <p:cxnSp>
              <p:nvCxnSpPr>
                <p:cNvPr id="23" name="Google Shape;23;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24" name="Google Shape;24;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25" name="Google Shape;25;p1"/>
              <p:cNvGrpSpPr/>
              <p:nvPr/>
            </p:nvGrpSpPr>
            <p:grpSpPr>
              <a:xfrm>
                <a:off x="5891387" y="6582508"/>
                <a:ext cx="152400" cy="486507"/>
                <a:chOff x="7983415" y="6582508"/>
                <a:chExt cx="152400" cy="486507"/>
              </a:xfrm>
            </p:grpSpPr>
            <p:cxnSp>
              <p:nvCxnSpPr>
                <p:cNvPr id="26" name="Google Shape;26;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27" name="Google Shape;27;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28" name="Google Shape;28;p1"/>
              <p:cNvGrpSpPr/>
              <p:nvPr/>
            </p:nvGrpSpPr>
            <p:grpSpPr>
              <a:xfrm>
                <a:off x="5193130" y="6582508"/>
                <a:ext cx="152400" cy="486507"/>
                <a:chOff x="7983415" y="6582508"/>
                <a:chExt cx="152400" cy="486507"/>
              </a:xfrm>
            </p:grpSpPr>
            <p:cxnSp>
              <p:nvCxnSpPr>
                <p:cNvPr id="29" name="Google Shape;29;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30" name="Google Shape;30;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31" name="Google Shape;31;p1"/>
              <p:cNvGrpSpPr/>
              <p:nvPr/>
            </p:nvGrpSpPr>
            <p:grpSpPr>
              <a:xfrm>
                <a:off x="4494873" y="6582508"/>
                <a:ext cx="152400" cy="486507"/>
                <a:chOff x="7983415" y="6582508"/>
                <a:chExt cx="152400" cy="486507"/>
              </a:xfrm>
            </p:grpSpPr>
            <p:cxnSp>
              <p:nvCxnSpPr>
                <p:cNvPr id="32" name="Google Shape;32;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33" name="Google Shape;33;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34" name="Google Shape;34;p1"/>
              <p:cNvGrpSpPr/>
              <p:nvPr/>
            </p:nvGrpSpPr>
            <p:grpSpPr>
              <a:xfrm>
                <a:off x="3796616" y="6582508"/>
                <a:ext cx="152400" cy="486507"/>
                <a:chOff x="7983415" y="6582508"/>
                <a:chExt cx="152400" cy="486507"/>
              </a:xfrm>
            </p:grpSpPr>
            <p:cxnSp>
              <p:nvCxnSpPr>
                <p:cNvPr id="35" name="Google Shape;35;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36" name="Google Shape;36;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37" name="Google Shape;37;p1"/>
              <p:cNvGrpSpPr/>
              <p:nvPr/>
            </p:nvGrpSpPr>
            <p:grpSpPr>
              <a:xfrm>
                <a:off x="3098359" y="6582508"/>
                <a:ext cx="152400" cy="486507"/>
                <a:chOff x="7983415" y="6582508"/>
                <a:chExt cx="152400" cy="486507"/>
              </a:xfrm>
            </p:grpSpPr>
            <p:cxnSp>
              <p:nvCxnSpPr>
                <p:cNvPr id="38" name="Google Shape;38;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39" name="Google Shape;39;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0" name="Google Shape;40;p1"/>
              <p:cNvGrpSpPr/>
              <p:nvPr/>
            </p:nvGrpSpPr>
            <p:grpSpPr>
              <a:xfrm>
                <a:off x="2400102" y="6582508"/>
                <a:ext cx="152400" cy="486507"/>
                <a:chOff x="7983415" y="6582508"/>
                <a:chExt cx="152400" cy="486507"/>
              </a:xfrm>
            </p:grpSpPr>
            <p:cxnSp>
              <p:nvCxnSpPr>
                <p:cNvPr id="41" name="Google Shape;41;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2" name="Google Shape;42;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3" name="Google Shape;43;p1"/>
              <p:cNvGrpSpPr/>
              <p:nvPr/>
            </p:nvGrpSpPr>
            <p:grpSpPr>
              <a:xfrm>
                <a:off x="1701845" y="6582508"/>
                <a:ext cx="152400" cy="486507"/>
                <a:chOff x="7983415" y="6582508"/>
                <a:chExt cx="152400" cy="486507"/>
              </a:xfrm>
            </p:grpSpPr>
            <p:cxnSp>
              <p:nvCxnSpPr>
                <p:cNvPr id="44" name="Google Shape;44;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5" name="Google Shape;45;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46" name="Google Shape;46;p1"/>
              <p:cNvGrpSpPr/>
              <p:nvPr/>
            </p:nvGrpSpPr>
            <p:grpSpPr>
              <a:xfrm>
                <a:off x="1003588" y="6582508"/>
                <a:ext cx="152400" cy="486507"/>
                <a:chOff x="7983415" y="6582508"/>
                <a:chExt cx="152400" cy="486507"/>
              </a:xfrm>
            </p:grpSpPr>
            <p:cxnSp>
              <p:nvCxnSpPr>
                <p:cNvPr id="47" name="Google Shape;47;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48" name="Google Shape;48;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grpSp>
          <p:nvGrpSpPr>
            <p:cNvPr id="49" name="Google Shape;49;p1"/>
            <p:cNvGrpSpPr/>
            <p:nvPr/>
          </p:nvGrpSpPr>
          <p:grpSpPr>
            <a:xfrm>
              <a:off x="-151324" y="454006"/>
              <a:ext cx="122115" cy="5945205"/>
              <a:chOff x="-238874" y="454006"/>
              <a:chExt cx="122115" cy="5945205"/>
            </a:xfrm>
          </p:grpSpPr>
          <p:cxnSp>
            <p:nvCxnSpPr>
              <p:cNvPr id="50" name="Google Shape;50;p1"/>
              <p:cNvCxnSpPr/>
              <p:nvPr/>
            </p:nvCxnSpPr>
            <p:spPr>
              <a:xfrm>
                <a:off x="-177817" y="392949"/>
                <a:ext cx="0" cy="122115"/>
              </a:xfrm>
              <a:prstGeom prst="straightConnector1">
                <a:avLst/>
              </a:prstGeom>
              <a:noFill/>
              <a:ln w="9525" cap="flat" cmpd="sng">
                <a:solidFill>
                  <a:schemeClr val="dk1"/>
                </a:solidFill>
                <a:prstDash val="dot"/>
                <a:round/>
                <a:headEnd type="none" w="sm" len="sm"/>
                <a:tailEnd type="none" w="sm" len="sm"/>
              </a:ln>
            </p:spPr>
          </p:cxnSp>
          <p:grpSp>
            <p:nvGrpSpPr>
              <p:cNvPr id="51" name="Google Shape;51;p1"/>
              <p:cNvGrpSpPr/>
              <p:nvPr/>
            </p:nvGrpSpPr>
            <p:grpSpPr>
              <a:xfrm rot="5400000">
                <a:off x="-254017" y="5940709"/>
                <a:ext cx="152400" cy="122115"/>
                <a:chOff x="7983415" y="6582508"/>
                <a:chExt cx="152400" cy="486507"/>
              </a:xfrm>
            </p:grpSpPr>
            <p:cxnSp>
              <p:nvCxnSpPr>
                <p:cNvPr id="52" name="Google Shape;52;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3" name="Google Shape;53;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4" name="Google Shape;54;p1"/>
              <p:cNvGrpSpPr/>
              <p:nvPr/>
            </p:nvGrpSpPr>
            <p:grpSpPr>
              <a:xfrm rot="5400000">
                <a:off x="-254017" y="5467067"/>
                <a:ext cx="152400" cy="122115"/>
                <a:chOff x="7983415" y="6582508"/>
                <a:chExt cx="152400" cy="486507"/>
              </a:xfrm>
            </p:grpSpPr>
            <p:cxnSp>
              <p:nvCxnSpPr>
                <p:cNvPr id="55" name="Google Shape;55;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6" name="Google Shape;56;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57" name="Google Shape;57;p1"/>
              <p:cNvGrpSpPr/>
              <p:nvPr/>
            </p:nvGrpSpPr>
            <p:grpSpPr>
              <a:xfrm rot="5400000">
                <a:off x="-254017" y="4993425"/>
                <a:ext cx="152400" cy="122115"/>
                <a:chOff x="7983415" y="6582508"/>
                <a:chExt cx="152400" cy="486507"/>
              </a:xfrm>
            </p:grpSpPr>
            <p:cxnSp>
              <p:nvCxnSpPr>
                <p:cNvPr id="58" name="Google Shape;58;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59" name="Google Shape;59;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0" name="Google Shape;60;p1"/>
              <p:cNvGrpSpPr/>
              <p:nvPr/>
            </p:nvGrpSpPr>
            <p:grpSpPr>
              <a:xfrm rot="5400000">
                <a:off x="-254017" y="4519783"/>
                <a:ext cx="152400" cy="122115"/>
                <a:chOff x="7983415" y="6582508"/>
                <a:chExt cx="152400" cy="486507"/>
              </a:xfrm>
            </p:grpSpPr>
            <p:cxnSp>
              <p:nvCxnSpPr>
                <p:cNvPr id="61" name="Google Shape;61;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2" name="Google Shape;62;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3" name="Google Shape;63;p1"/>
              <p:cNvGrpSpPr/>
              <p:nvPr/>
            </p:nvGrpSpPr>
            <p:grpSpPr>
              <a:xfrm rot="5400000">
                <a:off x="-254017" y="4046141"/>
                <a:ext cx="152400" cy="122115"/>
                <a:chOff x="7983415" y="6582508"/>
                <a:chExt cx="152400" cy="486507"/>
              </a:xfrm>
            </p:grpSpPr>
            <p:cxnSp>
              <p:nvCxnSpPr>
                <p:cNvPr id="64" name="Google Shape;64;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5" name="Google Shape;65;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6" name="Google Shape;66;p1"/>
              <p:cNvGrpSpPr/>
              <p:nvPr/>
            </p:nvGrpSpPr>
            <p:grpSpPr>
              <a:xfrm rot="5400000">
                <a:off x="-254017" y="3572499"/>
                <a:ext cx="152400" cy="122115"/>
                <a:chOff x="7983415" y="6582508"/>
                <a:chExt cx="152400" cy="486507"/>
              </a:xfrm>
            </p:grpSpPr>
            <p:cxnSp>
              <p:nvCxnSpPr>
                <p:cNvPr id="67" name="Google Shape;67;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68" name="Google Shape;68;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69" name="Google Shape;69;p1"/>
              <p:cNvGrpSpPr/>
              <p:nvPr/>
            </p:nvGrpSpPr>
            <p:grpSpPr>
              <a:xfrm rot="5400000">
                <a:off x="-254017" y="3098857"/>
                <a:ext cx="152400" cy="122115"/>
                <a:chOff x="7983415" y="6582508"/>
                <a:chExt cx="152400" cy="486507"/>
              </a:xfrm>
            </p:grpSpPr>
            <p:cxnSp>
              <p:nvCxnSpPr>
                <p:cNvPr id="70" name="Google Shape;70;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1" name="Google Shape;71;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2" name="Google Shape;72;p1"/>
              <p:cNvGrpSpPr/>
              <p:nvPr/>
            </p:nvGrpSpPr>
            <p:grpSpPr>
              <a:xfrm rot="5400000">
                <a:off x="-254017" y="2625215"/>
                <a:ext cx="152400" cy="122115"/>
                <a:chOff x="7983415" y="6582508"/>
                <a:chExt cx="152400" cy="486507"/>
              </a:xfrm>
            </p:grpSpPr>
            <p:cxnSp>
              <p:nvCxnSpPr>
                <p:cNvPr id="73" name="Google Shape;73;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4" name="Google Shape;74;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5" name="Google Shape;75;p1"/>
              <p:cNvGrpSpPr/>
              <p:nvPr/>
            </p:nvGrpSpPr>
            <p:grpSpPr>
              <a:xfrm rot="5400000">
                <a:off x="-254017" y="2151573"/>
                <a:ext cx="152400" cy="122115"/>
                <a:chOff x="7983415" y="6582508"/>
                <a:chExt cx="152400" cy="486507"/>
              </a:xfrm>
            </p:grpSpPr>
            <p:cxnSp>
              <p:nvCxnSpPr>
                <p:cNvPr id="76" name="Google Shape;76;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77" name="Google Shape;77;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78" name="Google Shape;78;p1"/>
              <p:cNvGrpSpPr/>
              <p:nvPr/>
            </p:nvGrpSpPr>
            <p:grpSpPr>
              <a:xfrm rot="5400000">
                <a:off x="-254017" y="1677931"/>
                <a:ext cx="152400" cy="122115"/>
                <a:chOff x="7983415" y="6582508"/>
                <a:chExt cx="152400" cy="486507"/>
              </a:xfrm>
            </p:grpSpPr>
            <p:cxnSp>
              <p:nvCxnSpPr>
                <p:cNvPr id="79" name="Google Shape;79;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80" name="Google Shape;80;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81" name="Google Shape;81;p1"/>
              <p:cNvGrpSpPr/>
              <p:nvPr/>
            </p:nvGrpSpPr>
            <p:grpSpPr>
              <a:xfrm rot="5400000">
                <a:off x="-254017" y="997340"/>
                <a:ext cx="152400" cy="122115"/>
                <a:chOff x="7983415" y="6582508"/>
                <a:chExt cx="152400" cy="486507"/>
              </a:xfrm>
            </p:grpSpPr>
            <p:cxnSp>
              <p:nvCxnSpPr>
                <p:cNvPr id="82" name="Google Shape;82;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83" name="Google Shape;83;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cxnSp>
            <p:nvCxnSpPr>
              <p:cNvPr id="84" name="Google Shape;84;p1"/>
              <p:cNvCxnSpPr/>
              <p:nvPr/>
            </p:nvCxnSpPr>
            <p:spPr>
              <a:xfrm>
                <a:off x="-177817" y="6338154"/>
                <a:ext cx="0" cy="122115"/>
              </a:xfrm>
              <a:prstGeom prst="straightConnector1">
                <a:avLst/>
              </a:prstGeom>
              <a:noFill/>
              <a:ln w="9525" cap="flat" cmpd="sng">
                <a:solidFill>
                  <a:schemeClr val="dk1"/>
                </a:solidFill>
                <a:prstDash val="dot"/>
                <a:round/>
                <a:headEnd type="none" w="sm" len="sm"/>
                <a:tailEnd type="none" w="sm" len="sm"/>
              </a:ln>
            </p:spPr>
          </p:cxnSp>
        </p:grpSp>
        <p:grpSp>
          <p:nvGrpSpPr>
            <p:cNvPr id="85" name="Google Shape;85;p1"/>
            <p:cNvGrpSpPr/>
            <p:nvPr/>
          </p:nvGrpSpPr>
          <p:grpSpPr>
            <a:xfrm>
              <a:off x="9166483" y="454006"/>
              <a:ext cx="122115" cy="5945205"/>
              <a:chOff x="-238874" y="454006"/>
              <a:chExt cx="122115" cy="5945205"/>
            </a:xfrm>
          </p:grpSpPr>
          <p:cxnSp>
            <p:nvCxnSpPr>
              <p:cNvPr id="86" name="Google Shape;86;p1"/>
              <p:cNvCxnSpPr/>
              <p:nvPr/>
            </p:nvCxnSpPr>
            <p:spPr>
              <a:xfrm>
                <a:off x="-177817" y="392949"/>
                <a:ext cx="0" cy="122115"/>
              </a:xfrm>
              <a:prstGeom prst="straightConnector1">
                <a:avLst/>
              </a:prstGeom>
              <a:noFill/>
              <a:ln w="9525" cap="flat" cmpd="sng">
                <a:solidFill>
                  <a:schemeClr val="dk1"/>
                </a:solidFill>
                <a:prstDash val="dot"/>
                <a:round/>
                <a:headEnd type="none" w="sm" len="sm"/>
                <a:tailEnd type="none" w="sm" len="sm"/>
              </a:ln>
            </p:spPr>
          </p:cxnSp>
          <p:grpSp>
            <p:nvGrpSpPr>
              <p:cNvPr id="87" name="Google Shape;87;p1"/>
              <p:cNvGrpSpPr/>
              <p:nvPr/>
            </p:nvGrpSpPr>
            <p:grpSpPr>
              <a:xfrm rot="5400000">
                <a:off x="-254017" y="5940709"/>
                <a:ext cx="152400" cy="122115"/>
                <a:chOff x="7983415" y="6582508"/>
                <a:chExt cx="152400" cy="486507"/>
              </a:xfrm>
            </p:grpSpPr>
            <p:cxnSp>
              <p:nvCxnSpPr>
                <p:cNvPr id="88" name="Google Shape;88;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89" name="Google Shape;89;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90" name="Google Shape;90;p1"/>
              <p:cNvGrpSpPr/>
              <p:nvPr/>
            </p:nvGrpSpPr>
            <p:grpSpPr>
              <a:xfrm rot="5400000">
                <a:off x="-254017" y="5467067"/>
                <a:ext cx="152400" cy="122115"/>
                <a:chOff x="7983415" y="6582508"/>
                <a:chExt cx="152400" cy="486507"/>
              </a:xfrm>
            </p:grpSpPr>
            <p:cxnSp>
              <p:nvCxnSpPr>
                <p:cNvPr id="91" name="Google Shape;91;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92" name="Google Shape;92;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93" name="Google Shape;93;p1"/>
              <p:cNvGrpSpPr/>
              <p:nvPr/>
            </p:nvGrpSpPr>
            <p:grpSpPr>
              <a:xfrm rot="5400000">
                <a:off x="-254017" y="4993425"/>
                <a:ext cx="152400" cy="122115"/>
                <a:chOff x="7983415" y="6582508"/>
                <a:chExt cx="152400" cy="486507"/>
              </a:xfrm>
            </p:grpSpPr>
            <p:cxnSp>
              <p:nvCxnSpPr>
                <p:cNvPr id="94" name="Google Shape;94;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95" name="Google Shape;95;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96" name="Google Shape;96;p1"/>
              <p:cNvGrpSpPr/>
              <p:nvPr/>
            </p:nvGrpSpPr>
            <p:grpSpPr>
              <a:xfrm rot="5400000">
                <a:off x="-254017" y="4519783"/>
                <a:ext cx="152400" cy="122115"/>
                <a:chOff x="7983415" y="6582508"/>
                <a:chExt cx="152400" cy="486507"/>
              </a:xfrm>
            </p:grpSpPr>
            <p:cxnSp>
              <p:nvCxnSpPr>
                <p:cNvPr id="97" name="Google Shape;97;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98" name="Google Shape;98;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99" name="Google Shape;99;p1"/>
              <p:cNvGrpSpPr/>
              <p:nvPr/>
            </p:nvGrpSpPr>
            <p:grpSpPr>
              <a:xfrm rot="5400000">
                <a:off x="-254017" y="4046141"/>
                <a:ext cx="152400" cy="122115"/>
                <a:chOff x="7983415" y="6582508"/>
                <a:chExt cx="152400" cy="486507"/>
              </a:xfrm>
            </p:grpSpPr>
            <p:cxnSp>
              <p:nvCxnSpPr>
                <p:cNvPr id="100" name="Google Shape;100;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01" name="Google Shape;101;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02" name="Google Shape;102;p1"/>
              <p:cNvGrpSpPr/>
              <p:nvPr/>
            </p:nvGrpSpPr>
            <p:grpSpPr>
              <a:xfrm rot="5400000">
                <a:off x="-254017" y="3572499"/>
                <a:ext cx="152400" cy="122115"/>
                <a:chOff x="7983415" y="6582508"/>
                <a:chExt cx="152400" cy="486507"/>
              </a:xfrm>
            </p:grpSpPr>
            <p:cxnSp>
              <p:nvCxnSpPr>
                <p:cNvPr id="103" name="Google Shape;103;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04" name="Google Shape;104;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05" name="Google Shape;105;p1"/>
              <p:cNvGrpSpPr/>
              <p:nvPr/>
            </p:nvGrpSpPr>
            <p:grpSpPr>
              <a:xfrm rot="5400000">
                <a:off x="-254017" y="3098857"/>
                <a:ext cx="152400" cy="122115"/>
                <a:chOff x="7983415" y="6582508"/>
                <a:chExt cx="152400" cy="486507"/>
              </a:xfrm>
            </p:grpSpPr>
            <p:cxnSp>
              <p:nvCxnSpPr>
                <p:cNvPr id="106" name="Google Shape;106;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07" name="Google Shape;107;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08" name="Google Shape;108;p1"/>
              <p:cNvGrpSpPr/>
              <p:nvPr/>
            </p:nvGrpSpPr>
            <p:grpSpPr>
              <a:xfrm rot="5400000">
                <a:off x="-254017" y="2625215"/>
                <a:ext cx="152400" cy="122115"/>
                <a:chOff x="7983415" y="6582508"/>
                <a:chExt cx="152400" cy="486507"/>
              </a:xfrm>
            </p:grpSpPr>
            <p:cxnSp>
              <p:nvCxnSpPr>
                <p:cNvPr id="109" name="Google Shape;109;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10" name="Google Shape;110;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11" name="Google Shape;111;p1"/>
              <p:cNvGrpSpPr/>
              <p:nvPr/>
            </p:nvGrpSpPr>
            <p:grpSpPr>
              <a:xfrm rot="5400000">
                <a:off x="-254017" y="2151573"/>
                <a:ext cx="152400" cy="122115"/>
                <a:chOff x="7983415" y="6582508"/>
                <a:chExt cx="152400" cy="486507"/>
              </a:xfrm>
            </p:grpSpPr>
            <p:cxnSp>
              <p:nvCxnSpPr>
                <p:cNvPr id="112" name="Google Shape;112;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13" name="Google Shape;113;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14" name="Google Shape;114;p1"/>
              <p:cNvGrpSpPr/>
              <p:nvPr/>
            </p:nvGrpSpPr>
            <p:grpSpPr>
              <a:xfrm rot="5400000">
                <a:off x="-254017" y="1677931"/>
                <a:ext cx="152400" cy="122115"/>
                <a:chOff x="7983415" y="6582508"/>
                <a:chExt cx="152400" cy="486507"/>
              </a:xfrm>
            </p:grpSpPr>
            <p:cxnSp>
              <p:nvCxnSpPr>
                <p:cNvPr id="115" name="Google Shape;115;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16" name="Google Shape;116;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17" name="Google Shape;117;p1"/>
              <p:cNvGrpSpPr/>
              <p:nvPr/>
            </p:nvGrpSpPr>
            <p:grpSpPr>
              <a:xfrm rot="5400000">
                <a:off x="-254017" y="997340"/>
                <a:ext cx="152400" cy="122115"/>
                <a:chOff x="7983415" y="6582508"/>
                <a:chExt cx="152400" cy="486507"/>
              </a:xfrm>
            </p:grpSpPr>
            <p:cxnSp>
              <p:nvCxnSpPr>
                <p:cNvPr id="118" name="Google Shape;118;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19" name="Google Shape;119;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cxnSp>
            <p:nvCxnSpPr>
              <p:cNvPr id="120" name="Google Shape;120;p1"/>
              <p:cNvCxnSpPr/>
              <p:nvPr/>
            </p:nvCxnSpPr>
            <p:spPr>
              <a:xfrm>
                <a:off x="-177817" y="6338154"/>
                <a:ext cx="0" cy="122115"/>
              </a:xfrm>
              <a:prstGeom prst="straightConnector1">
                <a:avLst/>
              </a:prstGeom>
              <a:noFill/>
              <a:ln w="9525" cap="flat" cmpd="sng">
                <a:solidFill>
                  <a:schemeClr val="dk1"/>
                </a:solidFill>
                <a:prstDash val="dot"/>
                <a:round/>
                <a:headEnd type="none" w="sm" len="sm"/>
                <a:tailEnd type="none" w="sm" len="sm"/>
              </a:ln>
            </p:spPr>
          </p:cxnSp>
        </p:grpSp>
        <p:grpSp>
          <p:nvGrpSpPr>
            <p:cNvPr id="121" name="Google Shape;121;p1"/>
            <p:cNvGrpSpPr/>
            <p:nvPr/>
          </p:nvGrpSpPr>
          <p:grpSpPr>
            <a:xfrm>
              <a:off x="457731" y="-141165"/>
              <a:ext cx="8226688" cy="122115"/>
              <a:chOff x="457731" y="6582508"/>
              <a:chExt cx="8226688" cy="486507"/>
            </a:xfrm>
          </p:grpSpPr>
          <p:cxnSp>
            <p:nvCxnSpPr>
              <p:cNvPr id="122" name="Google Shape;122;p1"/>
              <p:cNvCxnSpPr/>
              <p:nvPr/>
            </p:nvCxnSpPr>
            <p:spPr>
              <a:xfrm>
                <a:off x="457731"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23" name="Google Shape;123;p1"/>
              <p:cNvCxnSpPr/>
              <p:nvPr/>
            </p:nvCxnSpPr>
            <p:spPr>
              <a:xfrm>
                <a:off x="8684419" y="6582508"/>
                <a:ext cx="0" cy="486507"/>
              </a:xfrm>
              <a:prstGeom prst="straightConnector1">
                <a:avLst/>
              </a:prstGeom>
              <a:noFill/>
              <a:ln w="9525" cap="flat" cmpd="sng">
                <a:solidFill>
                  <a:schemeClr val="dk1"/>
                </a:solidFill>
                <a:prstDash val="dot"/>
                <a:round/>
                <a:headEnd type="none" w="sm" len="sm"/>
                <a:tailEnd type="none" w="sm" len="sm"/>
              </a:ln>
            </p:spPr>
          </p:cxnSp>
          <p:grpSp>
            <p:nvGrpSpPr>
              <p:cNvPr id="124" name="Google Shape;124;p1"/>
              <p:cNvGrpSpPr/>
              <p:nvPr/>
            </p:nvGrpSpPr>
            <p:grpSpPr>
              <a:xfrm>
                <a:off x="7986158" y="6582508"/>
                <a:ext cx="152400" cy="486507"/>
                <a:chOff x="7983415" y="6582508"/>
                <a:chExt cx="152400" cy="486507"/>
              </a:xfrm>
            </p:grpSpPr>
            <p:cxnSp>
              <p:nvCxnSpPr>
                <p:cNvPr id="125" name="Google Shape;125;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26" name="Google Shape;126;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27" name="Google Shape;127;p1"/>
              <p:cNvGrpSpPr/>
              <p:nvPr/>
            </p:nvGrpSpPr>
            <p:grpSpPr>
              <a:xfrm>
                <a:off x="7287901" y="6582508"/>
                <a:ext cx="152400" cy="486507"/>
                <a:chOff x="7983415" y="6582508"/>
                <a:chExt cx="152400" cy="486507"/>
              </a:xfrm>
            </p:grpSpPr>
            <p:cxnSp>
              <p:nvCxnSpPr>
                <p:cNvPr id="128" name="Google Shape;128;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29" name="Google Shape;129;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30" name="Google Shape;130;p1"/>
              <p:cNvGrpSpPr/>
              <p:nvPr/>
            </p:nvGrpSpPr>
            <p:grpSpPr>
              <a:xfrm>
                <a:off x="6589644" y="6582508"/>
                <a:ext cx="152400" cy="486507"/>
                <a:chOff x="7983415" y="6582508"/>
                <a:chExt cx="152400" cy="486507"/>
              </a:xfrm>
            </p:grpSpPr>
            <p:cxnSp>
              <p:nvCxnSpPr>
                <p:cNvPr id="131" name="Google Shape;131;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32" name="Google Shape;132;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33" name="Google Shape;133;p1"/>
              <p:cNvGrpSpPr/>
              <p:nvPr/>
            </p:nvGrpSpPr>
            <p:grpSpPr>
              <a:xfrm>
                <a:off x="5891387" y="6582508"/>
                <a:ext cx="152400" cy="486507"/>
                <a:chOff x="7983415" y="6582508"/>
                <a:chExt cx="152400" cy="486507"/>
              </a:xfrm>
            </p:grpSpPr>
            <p:cxnSp>
              <p:nvCxnSpPr>
                <p:cNvPr id="134" name="Google Shape;134;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35" name="Google Shape;135;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36" name="Google Shape;136;p1"/>
              <p:cNvGrpSpPr/>
              <p:nvPr/>
            </p:nvGrpSpPr>
            <p:grpSpPr>
              <a:xfrm>
                <a:off x="5193130" y="6582508"/>
                <a:ext cx="152400" cy="486507"/>
                <a:chOff x="7983415" y="6582508"/>
                <a:chExt cx="152400" cy="486507"/>
              </a:xfrm>
            </p:grpSpPr>
            <p:cxnSp>
              <p:nvCxnSpPr>
                <p:cNvPr id="137" name="Google Shape;137;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38" name="Google Shape;138;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39" name="Google Shape;139;p1"/>
              <p:cNvGrpSpPr/>
              <p:nvPr/>
            </p:nvGrpSpPr>
            <p:grpSpPr>
              <a:xfrm>
                <a:off x="4494873" y="6582508"/>
                <a:ext cx="152400" cy="486507"/>
                <a:chOff x="7983415" y="6582508"/>
                <a:chExt cx="152400" cy="486507"/>
              </a:xfrm>
            </p:grpSpPr>
            <p:cxnSp>
              <p:nvCxnSpPr>
                <p:cNvPr id="140" name="Google Shape;140;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41" name="Google Shape;141;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42" name="Google Shape;142;p1"/>
              <p:cNvGrpSpPr/>
              <p:nvPr/>
            </p:nvGrpSpPr>
            <p:grpSpPr>
              <a:xfrm>
                <a:off x="3796616" y="6582508"/>
                <a:ext cx="152400" cy="486507"/>
                <a:chOff x="7983415" y="6582508"/>
                <a:chExt cx="152400" cy="486507"/>
              </a:xfrm>
            </p:grpSpPr>
            <p:cxnSp>
              <p:nvCxnSpPr>
                <p:cNvPr id="143" name="Google Shape;143;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44" name="Google Shape;144;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45" name="Google Shape;145;p1"/>
              <p:cNvGrpSpPr/>
              <p:nvPr/>
            </p:nvGrpSpPr>
            <p:grpSpPr>
              <a:xfrm>
                <a:off x="3098359" y="6582508"/>
                <a:ext cx="152400" cy="486507"/>
                <a:chOff x="7983415" y="6582508"/>
                <a:chExt cx="152400" cy="486507"/>
              </a:xfrm>
            </p:grpSpPr>
            <p:cxnSp>
              <p:nvCxnSpPr>
                <p:cNvPr id="146" name="Google Shape;146;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47" name="Google Shape;147;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48" name="Google Shape;148;p1"/>
              <p:cNvGrpSpPr/>
              <p:nvPr/>
            </p:nvGrpSpPr>
            <p:grpSpPr>
              <a:xfrm>
                <a:off x="2400102" y="6582508"/>
                <a:ext cx="152400" cy="486507"/>
                <a:chOff x="7983415" y="6582508"/>
                <a:chExt cx="152400" cy="486507"/>
              </a:xfrm>
            </p:grpSpPr>
            <p:cxnSp>
              <p:nvCxnSpPr>
                <p:cNvPr id="149" name="Google Shape;149;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50" name="Google Shape;150;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51" name="Google Shape;151;p1"/>
              <p:cNvGrpSpPr/>
              <p:nvPr/>
            </p:nvGrpSpPr>
            <p:grpSpPr>
              <a:xfrm>
                <a:off x="1701845" y="6582508"/>
                <a:ext cx="152400" cy="486507"/>
                <a:chOff x="7983415" y="6582508"/>
                <a:chExt cx="152400" cy="486507"/>
              </a:xfrm>
            </p:grpSpPr>
            <p:cxnSp>
              <p:nvCxnSpPr>
                <p:cNvPr id="152" name="Google Shape;152;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53" name="Google Shape;153;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nvGrpSpPr>
              <p:cNvPr id="154" name="Google Shape;154;p1"/>
              <p:cNvGrpSpPr/>
              <p:nvPr/>
            </p:nvGrpSpPr>
            <p:grpSpPr>
              <a:xfrm>
                <a:off x="1003588" y="6582508"/>
                <a:ext cx="152400" cy="486507"/>
                <a:chOff x="7983415" y="6582508"/>
                <a:chExt cx="152400" cy="486507"/>
              </a:xfrm>
            </p:grpSpPr>
            <p:cxnSp>
              <p:nvCxnSpPr>
                <p:cNvPr id="155" name="Google Shape;155;p1"/>
                <p:cNvCxnSpPr/>
                <p:nvPr/>
              </p:nvCxnSpPr>
              <p:spPr>
                <a:xfrm>
                  <a:off x="8135815" y="6582508"/>
                  <a:ext cx="0" cy="486507"/>
                </a:xfrm>
                <a:prstGeom prst="straightConnector1">
                  <a:avLst/>
                </a:prstGeom>
                <a:noFill/>
                <a:ln w="9525" cap="flat" cmpd="sng">
                  <a:solidFill>
                    <a:schemeClr val="dk1"/>
                  </a:solidFill>
                  <a:prstDash val="dot"/>
                  <a:round/>
                  <a:headEnd type="none" w="sm" len="sm"/>
                  <a:tailEnd type="none" w="sm" len="sm"/>
                </a:ln>
              </p:spPr>
            </p:cxnSp>
            <p:cxnSp>
              <p:nvCxnSpPr>
                <p:cNvPr id="156" name="Google Shape;156;p1"/>
                <p:cNvCxnSpPr/>
                <p:nvPr/>
              </p:nvCxnSpPr>
              <p:spPr>
                <a:xfrm>
                  <a:off x="7983415" y="6582508"/>
                  <a:ext cx="0" cy="486507"/>
                </a:xfrm>
                <a:prstGeom prst="straightConnector1">
                  <a:avLst/>
                </a:prstGeom>
                <a:noFill/>
                <a:ln w="9525" cap="flat" cmpd="sng">
                  <a:solidFill>
                    <a:schemeClr val="dk1"/>
                  </a:solidFill>
                  <a:prstDash val="dot"/>
                  <a:round/>
                  <a:headEnd type="none" w="sm" len="sm"/>
                  <a:tailEnd type="none" w="sm" len="sm"/>
                </a:ln>
              </p:spPr>
            </p:cxnSp>
          </p:grpSp>
        </p:grpSp>
      </p:grpSp>
      <p:sp>
        <p:nvSpPr>
          <p:cNvPr id="157" name="Google Shape;157;p1"/>
          <p:cNvSpPr txBox="1">
            <a:spLocks noGrp="1"/>
          </p:cNvSpPr>
          <p:nvPr>
            <p:ph type="sldNum" idx="12"/>
          </p:nvPr>
        </p:nvSpPr>
        <p:spPr>
          <a:xfrm>
            <a:off x="8138558" y="6356350"/>
            <a:ext cx="531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750" b="0" i="0" u="none" strike="noStrike" cap="none">
                <a:solidFill>
                  <a:srgbClr val="888C8F"/>
                </a:solidFill>
                <a:latin typeface="Arial"/>
                <a:ea typeface="Arial"/>
                <a:cs typeface="Arial"/>
                <a:sym typeface="Arial"/>
              </a:defRPr>
            </a:lvl1pPr>
            <a:lvl2pPr marL="0" marR="0" lvl="1" indent="0" algn="r" rtl="0">
              <a:spcBef>
                <a:spcPts val="0"/>
              </a:spcBef>
              <a:buNone/>
              <a:defRPr sz="750" b="0" i="0" u="none" strike="noStrike" cap="none">
                <a:solidFill>
                  <a:srgbClr val="888C8F"/>
                </a:solidFill>
                <a:latin typeface="Arial"/>
                <a:ea typeface="Arial"/>
                <a:cs typeface="Arial"/>
                <a:sym typeface="Arial"/>
              </a:defRPr>
            </a:lvl2pPr>
            <a:lvl3pPr marL="0" marR="0" lvl="2" indent="0" algn="r" rtl="0">
              <a:spcBef>
                <a:spcPts val="0"/>
              </a:spcBef>
              <a:buNone/>
              <a:defRPr sz="750" b="0" i="0" u="none" strike="noStrike" cap="none">
                <a:solidFill>
                  <a:srgbClr val="888C8F"/>
                </a:solidFill>
                <a:latin typeface="Arial"/>
                <a:ea typeface="Arial"/>
                <a:cs typeface="Arial"/>
                <a:sym typeface="Arial"/>
              </a:defRPr>
            </a:lvl3pPr>
            <a:lvl4pPr marL="0" marR="0" lvl="3" indent="0" algn="r" rtl="0">
              <a:spcBef>
                <a:spcPts val="0"/>
              </a:spcBef>
              <a:buNone/>
              <a:defRPr sz="750" b="0" i="0" u="none" strike="noStrike" cap="none">
                <a:solidFill>
                  <a:srgbClr val="888C8F"/>
                </a:solidFill>
                <a:latin typeface="Arial"/>
                <a:ea typeface="Arial"/>
                <a:cs typeface="Arial"/>
                <a:sym typeface="Arial"/>
              </a:defRPr>
            </a:lvl4pPr>
            <a:lvl5pPr marL="0" marR="0" lvl="4" indent="0" algn="r" rtl="0">
              <a:spcBef>
                <a:spcPts val="0"/>
              </a:spcBef>
              <a:buNone/>
              <a:defRPr sz="750" b="0" i="0" u="none" strike="noStrike" cap="none">
                <a:solidFill>
                  <a:srgbClr val="888C8F"/>
                </a:solidFill>
                <a:latin typeface="Arial"/>
                <a:ea typeface="Arial"/>
                <a:cs typeface="Arial"/>
                <a:sym typeface="Arial"/>
              </a:defRPr>
            </a:lvl5pPr>
            <a:lvl6pPr marL="0" marR="0" lvl="5" indent="0" algn="r" rtl="0">
              <a:spcBef>
                <a:spcPts val="0"/>
              </a:spcBef>
              <a:buNone/>
              <a:defRPr sz="750" b="0" i="0" u="none" strike="noStrike" cap="none">
                <a:solidFill>
                  <a:srgbClr val="888C8F"/>
                </a:solidFill>
                <a:latin typeface="Arial"/>
                <a:ea typeface="Arial"/>
                <a:cs typeface="Arial"/>
                <a:sym typeface="Arial"/>
              </a:defRPr>
            </a:lvl6pPr>
            <a:lvl7pPr marL="0" marR="0" lvl="6" indent="0" algn="r" rtl="0">
              <a:spcBef>
                <a:spcPts val="0"/>
              </a:spcBef>
              <a:buNone/>
              <a:defRPr sz="750" b="0" i="0" u="none" strike="noStrike" cap="none">
                <a:solidFill>
                  <a:srgbClr val="888C8F"/>
                </a:solidFill>
                <a:latin typeface="Arial"/>
                <a:ea typeface="Arial"/>
                <a:cs typeface="Arial"/>
                <a:sym typeface="Arial"/>
              </a:defRPr>
            </a:lvl7pPr>
            <a:lvl8pPr marL="0" marR="0" lvl="7" indent="0" algn="r" rtl="0">
              <a:spcBef>
                <a:spcPts val="0"/>
              </a:spcBef>
              <a:buNone/>
              <a:defRPr sz="750" b="0" i="0" u="none" strike="noStrike" cap="none">
                <a:solidFill>
                  <a:srgbClr val="888C8F"/>
                </a:solidFill>
                <a:latin typeface="Arial"/>
                <a:ea typeface="Arial"/>
                <a:cs typeface="Arial"/>
                <a:sym typeface="Arial"/>
              </a:defRPr>
            </a:lvl8pPr>
            <a:lvl9pPr marL="0" marR="0" lvl="8" indent="0" algn="r" rtl="0">
              <a:spcBef>
                <a:spcPts val="0"/>
              </a:spcBef>
              <a:buNone/>
              <a:defRPr sz="750" b="0" i="0" u="none" strike="noStrike" cap="none">
                <a:solidFill>
                  <a:srgbClr val="888C8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67" r:id="rId3"/>
    <p:sldLayoutId id="2147483672" r:id="rId4"/>
    <p:sldLayoutId id="214748367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github.com/andreamurillomtz/decimation_filter.git"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g"/><Relationship Id="rId10" Type="http://schemas.openxmlformats.org/officeDocument/2006/relationships/image" Target="../media/image23.png"/><Relationship Id="rId4" Type="http://schemas.openxmlformats.org/officeDocument/2006/relationships/image" Target="../media/image17.jp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github.com/andreamurillomtz/decimation_filter.git"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jpeg"/><Relationship Id="rId2" Type="http://schemas.openxmlformats.org/officeDocument/2006/relationships/notesSlide" Target="../notesSlides/notesSlide11.xml"/><Relationship Id="rId16" Type="http://schemas.openxmlformats.org/officeDocument/2006/relationships/image" Target="../media/image47.jpe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jpeg"/><Relationship Id="rId1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1"/>
          <p:cNvSpPr txBox="1">
            <a:spLocks noGrp="1"/>
          </p:cNvSpPr>
          <p:nvPr>
            <p:ph type="ctrTitle"/>
          </p:nvPr>
        </p:nvSpPr>
        <p:spPr>
          <a:xfrm>
            <a:off x="72837" y="726736"/>
            <a:ext cx="8991600" cy="1898139"/>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accent2"/>
              </a:buClr>
              <a:buSzPts val="4000"/>
              <a:buFont typeface="Arial"/>
              <a:buNone/>
            </a:pPr>
            <a:r>
              <a:rPr lang="en-US" dirty="0"/>
              <a:t>Reliable Novel Compute Methods for Unreliable Environments</a:t>
            </a:r>
            <a:endParaRPr dirty="0"/>
          </a:p>
        </p:txBody>
      </p:sp>
      <p:sp>
        <p:nvSpPr>
          <p:cNvPr id="1301" name="Google Shape;1301;p21"/>
          <p:cNvSpPr txBox="1">
            <a:spLocks noGrp="1"/>
          </p:cNvSpPr>
          <p:nvPr>
            <p:ph type="subTitle" idx="1"/>
          </p:nvPr>
        </p:nvSpPr>
        <p:spPr>
          <a:xfrm>
            <a:off x="455294" y="2762472"/>
            <a:ext cx="8226687" cy="809919"/>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1600"/>
              <a:buNone/>
            </a:pPr>
            <a:r>
              <a:rPr lang="en-US" dirty="0"/>
              <a:t>Presenter: George Michelogiannakis</a:t>
            </a:r>
          </a:p>
          <a:p>
            <a:pPr marL="0" lvl="0" indent="0" algn="ctr" rtl="0">
              <a:lnSpc>
                <a:spcPct val="110000"/>
              </a:lnSpc>
              <a:spcBef>
                <a:spcPts val="0"/>
              </a:spcBef>
              <a:spcAft>
                <a:spcPts val="0"/>
              </a:spcAft>
              <a:buSzPts val="1600"/>
              <a:buNone/>
            </a:pPr>
            <a:r>
              <a:rPr lang="en-US" dirty="0"/>
              <a:t>Applied Math and Computational Research Division (AMCR), LBNL</a:t>
            </a:r>
          </a:p>
          <a:p>
            <a:pPr marL="0" lvl="0" indent="0" algn="ctr" rtl="0">
              <a:lnSpc>
                <a:spcPct val="110000"/>
              </a:lnSpc>
              <a:spcBef>
                <a:spcPts val="0"/>
              </a:spcBef>
              <a:spcAft>
                <a:spcPts val="0"/>
              </a:spcAft>
              <a:buSzPts val="1600"/>
              <a:buNone/>
            </a:pPr>
            <a:r>
              <a:rPr lang="en-US" dirty="0"/>
              <a:t>mihelog@lbl.gov</a:t>
            </a:r>
          </a:p>
        </p:txBody>
      </p:sp>
      <p:pic>
        <p:nvPicPr>
          <p:cNvPr id="1303" name="Google Shape;1303;p21" descr="A sunset in the background&#10;&#10;Description automatically generated"/>
          <p:cNvPicPr preferRelativeResize="0">
            <a:picLocks noGrp="1"/>
          </p:cNvPicPr>
          <p:nvPr>
            <p:ph type="pic" idx="2"/>
          </p:nvPr>
        </p:nvPicPr>
        <p:blipFill rotWithShape="1">
          <a:blip r:embed="rId3">
            <a:alphaModFix/>
          </a:blip>
          <a:srcRect l="2024" r="2015"/>
          <a:stretch/>
        </p:blipFill>
        <p:spPr>
          <a:xfrm>
            <a:off x="1" y="3709988"/>
            <a:ext cx="9144000" cy="3147900"/>
          </a:xfrm>
          <a:prstGeom prst="rect">
            <a:avLst/>
          </a:prstGeom>
          <a:noFill/>
          <a:ln>
            <a:noFill/>
          </a:ln>
        </p:spPr>
      </p:pic>
    </p:spTree>
    <p:extLst>
      <p:ext uri="{BB962C8B-B14F-4D97-AF65-F5344CB8AC3E}">
        <p14:creationId xmlns:p14="http://schemas.microsoft.com/office/powerpoint/2010/main" val="2308341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0D1E-D953-062A-AA2F-F6E8D853A9C6}"/>
              </a:ext>
            </a:extLst>
          </p:cNvPr>
          <p:cNvSpPr>
            <a:spLocks noGrp="1"/>
          </p:cNvSpPr>
          <p:nvPr>
            <p:ph type="title"/>
          </p:nvPr>
        </p:nvSpPr>
        <p:spPr/>
        <p:txBody>
          <a:bodyPr/>
          <a:lstStyle/>
          <a:p>
            <a:r>
              <a:rPr lang="en-US" u="sng" dirty="0"/>
              <a:t>U-SFQ</a:t>
            </a:r>
            <a:r>
              <a:rPr lang="en-US" dirty="0"/>
              <a:t>: Race Logic and Pulse Stream Operands</a:t>
            </a:r>
          </a:p>
        </p:txBody>
      </p:sp>
      <p:sp>
        <p:nvSpPr>
          <p:cNvPr id="4" name="Slide Number Placeholder 3">
            <a:extLst>
              <a:ext uri="{FF2B5EF4-FFF2-40B4-BE49-F238E27FC236}">
                <a16:creationId xmlns:a16="http://schemas.microsoft.com/office/drawing/2014/main" id="{DD0042E7-7974-C2E3-38BC-9610CB142E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Subtitle 4">
            <a:extLst>
              <a:ext uri="{FF2B5EF4-FFF2-40B4-BE49-F238E27FC236}">
                <a16:creationId xmlns:a16="http://schemas.microsoft.com/office/drawing/2014/main" id="{E2B9FAFA-85DC-F031-72F0-101D69B8DF25}"/>
              </a:ext>
            </a:extLst>
          </p:cNvPr>
          <p:cNvSpPr>
            <a:spLocks noGrp="1"/>
          </p:cNvSpPr>
          <p:nvPr>
            <p:ph type="subTitle" idx="2"/>
          </p:nvPr>
        </p:nvSpPr>
        <p:spPr>
          <a:xfrm>
            <a:off x="430214" y="1019556"/>
            <a:ext cx="8229600" cy="457200"/>
          </a:xfrm>
        </p:spPr>
        <p:txBody>
          <a:bodyPr/>
          <a:lstStyle/>
          <a:p>
            <a:r>
              <a:rPr lang="en-US" dirty="0"/>
              <a:t>This shows a multiplication. The output is a pulse train</a:t>
            </a:r>
          </a:p>
        </p:txBody>
      </p:sp>
      <p:pic>
        <p:nvPicPr>
          <p:cNvPr id="15362" name="Picture 2">
            <a:extLst>
              <a:ext uri="{FF2B5EF4-FFF2-40B4-BE49-F238E27FC236}">
                <a16:creationId xmlns:a16="http://schemas.microsoft.com/office/drawing/2014/main" id="{181447E1-B055-1E1E-9E24-2E7D05DE38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1" t="35067" r="3574" b="46266"/>
          <a:stretch/>
        </p:blipFill>
        <p:spPr bwMode="auto">
          <a:xfrm>
            <a:off x="1337572" y="1554480"/>
            <a:ext cx="6468856" cy="20305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7052107-CA8A-3164-1367-99D85E17A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1" t="54681" r="3574" b="25659"/>
          <a:stretch/>
        </p:blipFill>
        <p:spPr bwMode="auto">
          <a:xfrm>
            <a:off x="1180420" y="3553322"/>
            <a:ext cx="6912418" cy="22851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FD72655-D20A-DDAF-1D8E-5CF8CF80522C}"/>
              </a:ext>
            </a:extLst>
          </p:cNvPr>
          <p:cNvSpPr txBox="1"/>
          <p:nvPr/>
        </p:nvSpPr>
        <p:spPr>
          <a:xfrm>
            <a:off x="1110374" y="5877580"/>
            <a:ext cx="7293984" cy="523220"/>
          </a:xfrm>
          <a:prstGeom prst="rect">
            <a:avLst/>
          </a:prstGeom>
          <a:noFill/>
        </p:spPr>
        <p:txBody>
          <a:bodyPr wrap="none" rtlCol="0">
            <a:spAutoFit/>
          </a:bodyPr>
          <a:lstStyle/>
          <a:p>
            <a:pPr algn="ctr"/>
            <a:r>
              <a:rPr lang="en-US" sz="1400" dirty="0"/>
              <a:t>P Gonzalez-Guerrero et al., “Temporal and SFQ pulse-streams encoding for area-efficient</a:t>
            </a:r>
          </a:p>
          <a:p>
            <a:pPr algn="ctr"/>
            <a:r>
              <a:rPr lang="en-US" sz="1400" dirty="0"/>
              <a:t>superconducting accelerators”, ASPLOS 2022</a:t>
            </a:r>
          </a:p>
        </p:txBody>
      </p:sp>
    </p:spTree>
    <p:extLst>
      <p:ext uri="{BB962C8B-B14F-4D97-AF65-F5344CB8AC3E}">
        <p14:creationId xmlns:p14="http://schemas.microsoft.com/office/powerpoint/2010/main" val="376089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15362"/>
                                        </p:tgtEl>
                                        <p:attrNameLst>
                                          <p:attrName>style.opacity</p:attrName>
                                        </p:attrNameLst>
                                      </p:cBhvr>
                                      <p:to>
                                        <p:strVal val="0.25"/>
                                      </p:to>
                                    </p:set>
                                    <p:animEffect filter="image" prLst="opacity: 0.25">
                                      <p:cBhvr rctx="IE">
                                        <p:cTn id="9" dur="indefinite"/>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9B9C8-FF0C-2ABB-3BF1-7634794447CD}"/>
              </a:ext>
            </a:extLst>
          </p:cNvPr>
          <p:cNvSpPr>
            <a:spLocks noGrp="1"/>
          </p:cNvSpPr>
          <p:nvPr>
            <p:ph type="title"/>
          </p:nvPr>
        </p:nvSpPr>
        <p:spPr/>
        <p:txBody>
          <a:bodyPr/>
          <a:lstStyle/>
          <a:p>
            <a:r>
              <a:rPr lang="en-US" dirty="0"/>
              <a:t>What is Keeping us Away From </a:t>
            </a:r>
            <a:r>
              <a:rPr lang="en-US" dirty="0" err="1"/>
              <a:t>mK</a:t>
            </a:r>
            <a:r>
              <a:rPr lang="en-US" dirty="0"/>
              <a:t>?</a:t>
            </a:r>
          </a:p>
        </p:txBody>
      </p:sp>
      <p:sp>
        <p:nvSpPr>
          <p:cNvPr id="3" name="Text Placeholder 2">
            <a:extLst>
              <a:ext uri="{FF2B5EF4-FFF2-40B4-BE49-F238E27FC236}">
                <a16:creationId xmlns:a16="http://schemas.microsoft.com/office/drawing/2014/main" id="{72EF4D42-2A75-7D11-EBDE-3AF8452F9B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E76915-1EF2-AAD3-F0B2-EF8ADC7CC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Subtitle 4">
            <a:extLst>
              <a:ext uri="{FF2B5EF4-FFF2-40B4-BE49-F238E27FC236}">
                <a16:creationId xmlns:a16="http://schemas.microsoft.com/office/drawing/2014/main" id="{FB899E21-6C34-DB78-9073-54D49FA5D083}"/>
              </a:ext>
            </a:extLst>
          </p:cNvPr>
          <p:cNvSpPr>
            <a:spLocks noGrp="1"/>
          </p:cNvSpPr>
          <p:nvPr>
            <p:ph type="subTitle" idx="2"/>
          </p:nvPr>
        </p:nvSpPr>
        <p:spPr/>
        <p:txBody>
          <a:bodyPr/>
          <a:lstStyle/>
          <a:p>
            <a:r>
              <a:rPr lang="en-US" dirty="0"/>
              <a:t>Such as 300 </a:t>
            </a:r>
            <a:r>
              <a:rPr lang="en-US" dirty="0" err="1"/>
              <a:t>mK</a:t>
            </a:r>
            <a:endParaRPr lang="en-US" dirty="0"/>
          </a:p>
        </p:txBody>
      </p:sp>
      <p:pic>
        <p:nvPicPr>
          <p:cNvPr id="6" name="Picture 5">
            <a:extLst>
              <a:ext uri="{FF2B5EF4-FFF2-40B4-BE49-F238E27FC236}">
                <a16:creationId xmlns:a16="http://schemas.microsoft.com/office/drawing/2014/main" id="{941D526F-0424-8CD4-5E93-817D7CD635AC}"/>
              </a:ext>
            </a:extLst>
          </p:cNvPr>
          <p:cNvPicPr>
            <a:picLocks noChangeAspect="1"/>
          </p:cNvPicPr>
          <p:nvPr/>
        </p:nvPicPr>
        <p:blipFill>
          <a:blip r:embed="rId2"/>
          <a:stretch>
            <a:fillRect/>
          </a:stretch>
        </p:blipFill>
        <p:spPr>
          <a:xfrm>
            <a:off x="800100" y="1682222"/>
            <a:ext cx="7543800" cy="4636555"/>
          </a:xfrm>
          <a:prstGeom prst="rect">
            <a:avLst/>
          </a:prstGeom>
        </p:spPr>
      </p:pic>
      <p:sp>
        <p:nvSpPr>
          <p:cNvPr id="7" name="Rectangle 6">
            <a:extLst>
              <a:ext uri="{FF2B5EF4-FFF2-40B4-BE49-F238E27FC236}">
                <a16:creationId xmlns:a16="http://schemas.microsoft.com/office/drawing/2014/main" id="{93C39B28-36EE-C15C-0BF3-B87A81FE2CD8}"/>
              </a:ext>
            </a:extLst>
          </p:cNvPr>
          <p:cNvSpPr/>
          <p:nvPr/>
        </p:nvSpPr>
        <p:spPr>
          <a:xfrm>
            <a:off x="6760615" y="5238205"/>
            <a:ext cx="1643743" cy="435429"/>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7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6A77-57E8-AC0B-9CAD-811B4F3174A8}"/>
              </a:ext>
            </a:extLst>
          </p:cNvPr>
          <p:cNvSpPr>
            <a:spLocks noGrp="1"/>
          </p:cNvSpPr>
          <p:nvPr>
            <p:ph type="title"/>
          </p:nvPr>
        </p:nvSpPr>
        <p:spPr/>
        <p:txBody>
          <a:bodyPr/>
          <a:lstStyle/>
          <a:p>
            <a:r>
              <a:rPr lang="en-US" dirty="0"/>
              <a:t>Power Limits</a:t>
            </a:r>
          </a:p>
        </p:txBody>
      </p:sp>
      <p:sp>
        <p:nvSpPr>
          <p:cNvPr id="4" name="Slide Number Placeholder 3">
            <a:extLst>
              <a:ext uri="{FF2B5EF4-FFF2-40B4-BE49-F238E27FC236}">
                <a16:creationId xmlns:a16="http://schemas.microsoft.com/office/drawing/2014/main" id="{9B77DFBE-5F45-20B2-0FA6-2A8C080F44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Subtitle 4">
            <a:extLst>
              <a:ext uri="{FF2B5EF4-FFF2-40B4-BE49-F238E27FC236}">
                <a16:creationId xmlns:a16="http://schemas.microsoft.com/office/drawing/2014/main" id="{6174DCF8-D307-2CD2-11A4-523AF0CFD8DD}"/>
              </a:ext>
            </a:extLst>
          </p:cNvPr>
          <p:cNvSpPr>
            <a:spLocks noGrp="1"/>
          </p:cNvSpPr>
          <p:nvPr>
            <p:ph type="subTitle" idx="2"/>
          </p:nvPr>
        </p:nvSpPr>
        <p:spPr/>
        <p:txBody>
          <a:bodyPr/>
          <a:lstStyle/>
          <a:p>
            <a:r>
              <a:rPr lang="en-US" dirty="0"/>
              <a:t>Simple 16-bit adder. Results with </a:t>
            </a:r>
            <a:r>
              <a:rPr lang="en-US" dirty="0" err="1"/>
              <a:t>qPalace</a:t>
            </a:r>
            <a:r>
              <a:rPr lang="en-US" dirty="0"/>
              <a:t>. 50% activity factor in every input</a:t>
            </a:r>
          </a:p>
        </p:txBody>
      </p:sp>
      <p:pic>
        <p:nvPicPr>
          <p:cNvPr id="2050" name="Picture 2">
            <a:extLst>
              <a:ext uri="{FF2B5EF4-FFF2-40B4-BE49-F238E27FC236}">
                <a16:creationId xmlns:a16="http://schemas.microsoft.com/office/drawing/2014/main" id="{C046CD82-FE2A-23F4-A72B-CEC9D72A8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4" y="2605774"/>
            <a:ext cx="6124575" cy="127635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B28E93BA-BFA2-C434-058B-4690CD6A5B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43" y="4088097"/>
            <a:ext cx="5562600" cy="866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300A8E-B506-E778-7EEB-F07FBE53728D}"/>
              </a:ext>
            </a:extLst>
          </p:cNvPr>
          <p:cNvSpPr txBox="1"/>
          <p:nvPr/>
        </p:nvSpPr>
        <p:spPr>
          <a:xfrm>
            <a:off x="4679237" y="212072"/>
            <a:ext cx="3980577" cy="276999"/>
          </a:xfrm>
          <a:prstGeom prst="rect">
            <a:avLst/>
          </a:prstGeom>
          <a:noFill/>
        </p:spPr>
        <p:txBody>
          <a:bodyPr wrap="none" rtlCol="0">
            <a:spAutoFit/>
          </a:bodyPr>
          <a:lstStyle/>
          <a:p>
            <a:pPr rtl="0">
              <a:spcAft>
                <a:spcPts val="1200"/>
              </a:spcAft>
            </a:pPr>
            <a:r>
              <a:rPr lang="en-US" sz="1200" b="0" i="0" u="sng" strike="noStrike" dirty="0">
                <a:solidFill>
                  <a:srgbClr val="0097A7"/>
                </a:solidFill>
                <a:effectLst/>
                <a:latin typeface="Arial" panose="020B0604020202020204" pitchFamily="34" charset="0"/>
                <a:hlinkClick r:id="rId5"/>
              </a:rPr>
              <a:t>https://github.com/andreamurillomtz/decimation_filter.git</a:t>
            </a:r>
            <a:endParaRPr lang="en-US" sz="1200" b="0" dirty="0">
              <a:effectLst/>
            </a:endParaRPr>
          </a:p>
        </p:txBody>
      </p:sp>
      <p:sp>
        <p:nvSpPr>
          <p:cNvPr id="7" name="Rectangle 6">
            <a:extLst>
              <a:ext uri="{FF2B5EF4-FFF2-40B4-BE49-F238E27FC236}">
                <a16:creationId xmlns:a16="http://schemas.microsoft.com/office/drawing/2014/main" id="{A989E309-6D10-44C8-63EE-EED7A7F96E34}"/>
              </a:ext>
            </a:extLst>
          </p:cNvPr>
          <p:cNvSpPr/>
          <p:nvPr/>
        </p:nvSpPr>
        <p:spPr>
          <a:xfrm>
            <a:off x="3587370" y="2865120"/>
            <a:ext cx="1403700" cy="10170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2336179B-425B-A54B-0FB4-36B564C90D5C}"/>
              </a:ext>
            </a:extLst>
          </p:cNvPr>
          <p:cNvSpPr>
            <a:spLocks noGrp="1"/>
          </p:cNvSpPr>
          <p:nvPr>
            <p:ph type="body" idx="1"/>
          </p:nvPr>
        </p:nvSpPr>
        <p:spPr>
          <a:xfrm>
            <a:off x="6657702" y="1981200"/>
            <a:ext cx="2029097" cy="4375150"/>
          </a:xfrm>
        </p:spPr>
        <p:txBody>
          <a:bodyPr/>
          <a:lstStyle/>
          <a:p>
            <a:pPr marL="127000" indent="0">
              <a:buNone/>
            </a:pPr>
            <a:r>
              <a:rPr lang="en-US" b="1" dirty="0"/>
              <a:t>~1000x gap with </a:t>
            </a:r>
            <a:r>
              <a:rPr lang="el-GR" b="1" dirty="0"/>
              <a:t>μ</a:t>
            </a:r>
            <a:r>
              <a:rPr lang="en-US" b="1" dirty="0"/>
              <a:t>W target</a:t>
            </a:r>
          </a:p>
          <a:p>
            <a:pPr marL="127000" indent="0">
              <a:buNone/>
            </a:pPr>
            <a:endParaRPr lang="en-US" dirty="0"/>
          </a:p>
          <a:p>
            <a:pPr marL="127000" indent="0">
              <a:buNone/>
            </a:pPr>
            <a:r>
              <a:rPr lang="en-US" dirty="0"/>
              <a:t>How to reduce power?</a:t>
            </a:r>
          </a:p>
          <a:p>
            <a:r>
              <a:rPr lang="en-US" dirty="0"/>
              <a:t>ERSFQ/</a:t>
            </a:r>
            <a:r>
              <a:rPr lang="en-US" dirty="0" err="1"/>
              <a:t>eSFQ</a:t>
            </a:r>
            <a:r>
              <a:rPr lang="en-US" dirty="0"/>
              <a:t> (static power)</a:t>
            </a:r>
          </a:p>
          <a:p>
            <a:r>
              <a:rPr lang="en-US" dirty="0"/>
              <a:t>Fewer gates (smaller circuit)</a:t>
            </a:r>
          </a:p>
          <a:p>
            <a:r>
              <a:rPr lang="en-US" dirty="0"/>
              <a:t>Lower activity factor</a:t>
            </a:r>
          </a:p>
          <a:p>
            <a:r>
              <a:rPr lang="en-US" dirty="0"/>
              <a:t>Lower clock frequency</a:t>
            </a:r>
          </a:p>
        </p:txBody>
      </p:sp>
      <p:sp>
        <p:nvSpPr>
          <p:cNvPr id="9" name="TextBox 8">
            <a:extLst>
              <a:ext uri="{FF2B5EF4-FFF2-40B4-BE49-F238E27FC236}">
                <a16:creationId xmlns:a16="http://schemas.microsoft.com/office/drawing/2014/main" id="{D478F89E-73E2-AC72-97F9-66C89E9F2F7E}"/>
              </a:ext>
            </a:extLst>
          </p:cNvPr>
          <p:cNvSpPr txBox="1"/>
          <p:nvPr/>
        </p:nvSpPr>
        <p:spPr>
          <a:xfrm>
            <a:off x="3449653" y="2559464"/>
            <a:ext cx="1757212" cy="307777"/>
          </a:xfrm>
          <a:prstGeom prst="rect">
            <a:avLst/>
          </a:prstGeom>
          <a:noFill/>
        </p:spPr>
        <p:txBody>
          <a:bodyPr wrap="none" rtlCol="0">
            <a:spAutoFit/>
          </a:bodyPr>
          <a:lstStyle/>
          <a:p>
            <a:r>
              <a:rPr lang="en-US" dirty="0">
                <a:solidFill>
                  <a:srgbClr val="FF0000"/>
                </a:solidFill>
              </a:rPr>
              <a:t>10mW active power</a:t>
            </a:r>
          </a:p>
        </p:txBody>
      </p:sp>
    </p:spTree>
    <p:extLst>
      <p:ext uri="{BB962C8B-B14F-4D97-AF65-F5344CB8AC3E}">
        <p14:creationId xmlns:p14="http://schemas.microsoft.com/office/powerpoint/2010/main" val="152026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1EF5-4BD2-A935-331B-3EA213C22C6C}"/>
              </a:ext>
            </a:extLst>
          </p:cNvPr>
          <p:cNvSpPr>
            <a:spLocks noGrp="1"/>
          </p:cNvSpPr>
          <p:nvPr>
            <p:ph type="title"/>
          </p:nvPr>
        </p:nvSpPr>
        <p:spPr/>
        <p:txBody>
          <a:bodyPr/>
          <a:lstStyle/>
          <a:p>
            <a:r>
              <a:rPr lang="en-US" dirty="0"/>
              <a:t>U-SFQ’s Power Requirements</a:t>
            </a:r>
          </a:p>
        </p:txBody>
      </p:sp>
      <p:sp>
        <p:nvSpPr>
          <p:cNvPr id="4" name="Slide Number Placeholder 3">
            <a:extLst>
              <a:ext uri="{FF2B5EF4-FFF2-40B4-BE49-F238E27FC236}">
                <a16:creationId xmlns:a16="http://schemas.microsoft.com/office/drawing/2014/main" id="{A43220B9-C40F-9627-8F4F-6B981977BE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Subtitle 4">
            <a:extLst>
              <a:ext uri="{FF2B5EF4-FFF2-40B4-BE49-F238E27FC236}">
                <a16:creationId xmlns:a16="http://schemas.microsoft.com/office/drawing/2014/main" id="{B6BB3B61-895A-5B39-CAE8-21F01D18D413}"/>
              </a:ext>
            </a:extLst>
          </p:cNvPr>
          <p:cNvSpPr>
            <a:spLocks noGrp="1"/>
          </p:cNvSpPr>
          <p:nvPr>
            <p:ph type="subTitle" idx="2"/>
          </p:nvPr>
        </p:nvSpPr>
        <p:spPr/>
        <p:txBody>
          <a:bodyPr/>
          <a:lstStyle/>
          <a:p>
            <a:r>
              <a:rPr lang="en-US" dirty="0"/>
              <a:t>Power depends on numerical value of inputs. Higher numbers -&gt; more pulses</a:t>
            </a:r>
          </a:p>
        </p:txBody>
      </p:sp>
      <p:sp>
        <p:nvSpPr>
          <p:cNvPr id="6" name="TextBox 5">
            <a:extLst>
              <a:ext uri="{FF2B5EF4-FFF2-40B4-BE49-F238E27FC236}">
                <a16:creationId xmlns:a16="http://schemas.microsoft.com/office/drawing/2014/main" id="{3E61A0EC-9BD2-986A-6183-0C84B7ADC348}"/>
              </a:ext>
            </a:extLst>
          </p:cNvPr>
          <p:cNvSpPr txBox="1"/>
          <p:nvPr/>
        </p:nvSpPr>
        <p:spPr>
          <a:xfrm>
            <a:off x="1615392" y="6259785"/>
            <a:ext cx="6287299" cy="461665"/>
          </a:xfrm>
          <a:prstGeom prst="rect">
            <a:avLst/>
          </a:prstGeom>
          <a:noFill/>
        </p:spPr>
        <p:txBody>
          <a:bodyPr wrap="none" rtlCol="0">
            <a:spAutoFit/>
          </a:bodyPr>
          <a:lstStyle/>
          <a:p>
            <a:pPr algn="ctr"/>
            <a:r>
              <a:rPr lang="en-US" sz="1200" dirty="0"/>
              <a:t>P Gonzalez-Guerrero et al., “Temporal and SFQ pulse-streams encoding for area-efficient</a:t>
            </a:r>
          </a:p>
          <a:p>
            <a:pPr algn="ctr"/>
            <a:r>
              <a:rPr lang="en-US" sz="1200" dirty="0"/>
              <a:t>superconducting accelerators”, ASPLOS 2022</a:t>
            </a:r>
          </a:p>
        </p:txBody>
      </p:sp>
      <p:pic>
        <p:nvPicPr>
          <p:cNvPr id="7" name="Picture 2">
            <a:extLst>
              <a:ext uri="{FF2B5EF4-FFF2-40B4-BE49-F238E27FC236}">
                <a16:creationId xmlns:a16="http://schemas.microsoft.com/office/drawing/2014/main" id="{F9F82F74-4026-28EE-02B7-A83F429C87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0" t="79200" r="7354" b="1275"/>
          <a:stretch/>
        </p:blipFill>
        <p:spPr bwMode="auto">
          <a:xfrm>
            <a:off x="5786102" y="130793"/>
            <a:ext cx="3100209" cy="11100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143095F-5BC7-CDBB-8512-F8691E170D88}"/>
              </a:ext>
            </a:extLst>
          </p:cNvPr>
          <p:cNvPicPr>
            <a:picLocks noChangeAspect="1"/>
          </p:cNvPicPr>
          <p:nvPr/>
        </p:nvPicPr>
        <p:blipFill>
          <a:blip r:embed="rId3"/>
          <a:stretch>
            <a:fillRect/>
          </a:stretch>
        </p:blipFill>
        <p:spPr>
          <a:xfrm>
            <a:off x="1615392" y="1737360"/>
            <a:ext cx="5416828" cy="1949550"/>
          </a:xfrm>
          <a:prstGeom prst="rect">
            <a:avLst/>
          </a:prstGeom>
        </p:spPr>
      </p:pic>
      <p:sp>
        <p:nvSpPr>
          <p:cNvPr id="10" name="TextBox 9">
            <a:extLst>
              <a:ext uri="{FF2B5EF4-FFF2-40B4-BE49-F238E27FC236}">
                <a16:creationId xmlns:a16="http://schemas.microsoft.com/office/drawing/2014/main" id="{0B8FD163-D1B2-7DE7-0A3E-449AA13A82B1}"/>
              </a:ext>
            </a:extLst>
          </p:cNvPr>
          <p:cNvSpPr txBox="1"/>
          <p:nvPr/>
        </p:nvSpPr>
        <p:spPr>
          <a:xfrm>
            <a:off x="1115169" y="3716665"/>
            <a:ext cx="6611105" cy="461665"/>
          </a:xfrm>
          <a:prstGeom prst="rect">
            <a:avLst/>
          </a:prstGeom>
          <a:noFill/>
        </p:spPr>
        <p:txBody>
          <a:bodyPr wrap="none" rtlCol="0">
            <a:spAutoFit/>
          </a:bodyPr>
          <a:lstStyle/>
          <a:p>
            <a:pPr algn="ctr"/>
            <a:r>
              <a:rPr lang="en-US" sz="1200" i="1" dirty="0"/>
              <a:t>Active power consumption for the bipolar multiplier, using three different pulse</a:t>
            </a:r>
          </a:p>
          <a:p>
            <a:pPr algn="ctr"/>
            <a:r>
              <a:rPr lang="en-US" sz="1200" i="1" dirty="0"/>
              <a:t>streams frequencies representing the numbers −1, 1, and 0. We vary the RL input from -1 to 1.</a:t>
            </a:r>
          </a:p>
        </p:txBody>
      </p:sp>
      <p:pic>
        <p:nvPicPr>
          <p:cNvPr id="12" name="Picture 11">
            <a:extLst>
              <a:ext uri="{FF2B5EF4-FFF2-40B4-BE49-F238E27FC236}">
                <a16:creationId xmlns:a16="http://schemas.microsoft.com/office/drawing/2014/main" id="{0E8F253C-DEE4-0E5E-5039-AD56A957AD5C}"/>
              </a:ext>
            </a:extLst>
          </p:cNvPr>
          <p:cNvPicPr>
            <a:picLocks noChangeAspect="1"/>
          </p:cNvPicPr>
          <p:nvPr/>
        </p:nvPicPr>
        <p:blipFill>
          <a:blip r:embed="rId4"/>
          <a:stretch>
            <a:fillRect/>
          </a:stretch>
        </p:blipFill>
        <p:spPr>
          <a:xfrm>
            <a:off x="1951705" y="4691980"/>
            <a:ext cx="4038808" cy="1054154"/>
          </a:xfrm>
          <a:prstGeom prst="rect">
            <a:avLst/>
          </a:prstGeom>
        </p:spPr>
      </p:pic>
      <p:sp>
        <p:nvSpPr>
          <p:cNvPr id="13" name="TextBox 12">
            <a:extLst>
              <a:ext uri="{FF2B5EF4-FFF2-40B4-BE49-F238E27FC236}">
                <a16:creationId xmlns:a16="http://schemas.microsoft.com/office/drawing/2014/main" id="{6A973C7E-B730-311A-71BF-4CCA31F3079A}"/>
              </a:ext>
            </a:extLst>
          </p:cNvPr>
          <p:cNvSpPr txBox="1"/>
          <p:nvPr/>
        </p:nvSpPr>
        <p:spPr>
          <a:xfrm>
            <a:off x="6021976" y="4976336"/>
            <a:ext cx="2420983" cy="738664"/>
          </a:xfrm>
          <a:prstGeom prst="rect">
            <a:avLst/>
          </a:prstGeom>
          <a:noFill/>
        </p:spPr>
        <p:txBody>
          <a:bodyPr wrap="square" rtlCol="0">
            <a:spAutoFit/>
          </a:bodyPr>
          <a:lstStyle/>
          <a:p>
            <a:pPr algn="ctr"/>
            <a:r>
              <a:rPr lang="en-US" dirty="0"/>
              <a:t>RSFQ. RL and pulse train inputs set to half the maximum value</a:t>
            </a:r>
          </a:p>
        </p:txBody>
      </p:sp>
      <p:sp>
        <p:nvSpPr>
          <p:cNvPr id="14" name="TextBox 13">
            <a:extLst>
              <a:ext uri="{FF2B5EF4-FFF2-40B4-BE49-F238E27FC236}">
                <a16:creationId xmlns:a16="http://schemas.microsoft.com/office/drawing/2014/main" id="{4F69A987-A056-50C1-99E3-77EBA69C08B1}"/>
              </a:ext>
            </a:extLst>
          </p:cNvPr>
          <p:cNvSpPr txBox="1"/>
          <p:nvPr/>
        </p:nvSpPr>
        <p:spPr>
          <a:xfrm>
            <a:off x="2512423" y="4454434"/>
            <a:ext cx="3177473" cy="307777"/>
          </a:xfrm>
          <a:prstGeom prst="rect">
            <a:avLst/>
          </a:prstGeom>
          <a:noFill/>
        </p:spPr>
        <p:txBody>
          <a:bodyPr wrap="none" rtlCol="0">
            <a:spAutoFit/>
          </a:bodyPr>
          <a:lstStyle/>
          <a:p>
            <a:r>
              <a:rPr lang="en-US" i="1" dirty="0"/>
              <a:t>32-input 8-bit U-SFQ dot-product unit</a:t>
            </a:r>
          </a:p>
        </p:txBody>
      </p:sp>
    </p:spTree>
    <p:extLst>
      <p:ext uri="{BB962C8B-B14F-4D97-AF65-F5344CB8AC3E}">
        <p14:creationId xmlns:p14="http://schemas.microsoft.com/office/powerpoint/2010/main" val="643949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C740-6FC1-395A-D3B3-9F3B7B372E3E}"/>
              </a:ext>
            </a:extLst>
          </p:cNvPr>
          <p:cNvSpPr>
            <a:spLocks noGrp="1"/>
          </p:cNvSpPr>
          <p:nvPr>
            <p:ph type="title"/>
          </p:nvPr>
        </p:nvSpPr>
        <p:spPr/>
        <p:txBody>
          <a:bodyPr/>
          <a:lstStyle/>
          <a:p>
            <a:r>
              <a:rPr lang="en-US" dirty="0"/>
              <a:t>Noise / Variability</a:t>
            </a:r>
          </a:p>
        </p:txBody>
      </p:sp>
      <p:sp>
        <p:nvSpPr>
          <p:cNvPr id="3" name="Text Placeholder 2">
            <a:extLst>
              <a:ext uri="{FF2B5EF4-FFF2-40B4-BE49-F238E27FC236}">
                <a16:creationId xmlns:a16="http://schemas.microsoft.com/office/drawing/2014/main" id="{D831AEE9-3709-ACD5-3F70-41513F8B19CE}"/>
              </a:ext>
            </a:extLst>
          </p:cNvPr>
          <p:cNvSpPr>
            <a:spLocks noGrp="1"/>
          </p:cNvSpPr>
          <p:nvPr>
            <p:ph type="body" idx="1"/>
          </p:nvPr>
        </p:nvSpPr>
        <p:spPr>
          <a:xfrm>
            <a:off x="457200" y="1828800"/>
            <a:ext cx="8281851" cy="3243943"/>
          </a:xfrm>
        </p:spPr>
        <p:txBody>
          <a:bodyPr/>
          <a:lstStyle/>
          <a:p>
            <a:r>
              <a:rPr lang="en-US" dirty="0"/>
              <a:t>SFQ devices are usually biased around 70% of their switching voltage</a:t>
            </a:r>
          </a:p>
          <a:p>
            <a:r>
              <a:rPr lang="en-US" dirty="0"/>
              <a:t>If noise levels are high, fluctuations in voltage can cause JJs to produce erroneous pulses</a:t>
            </a:r>
          </a:p>
          <a:p>
            <a:pPr lvl="1"/>
            <a:r>
              <a:rPr lang="en-US" dirty="0"/>
              <a:t>SFQ devices due to their low switching energy and particularly susceptible</a:t>
            </a:r>
          </a:p>
          <a:p>
            <a:r>
              <a:rPr lang="en-US" dirty="0"/>
              <a:t>Noisy grounds and power supplies can cause issues with device performance</a:t>
            </a:r>
          </a:p>
          <a:p>
            <a:r>
              <a:rPr lang="en-US" dirty="0"/>
              <a:t>These are already challenges in 4K, worse at 300mK</a:t>
            </a:r>
          </a:p>
          <a:p>
            <a:pPr lvl="1"/>
            <a:r>
              <a:rPr lang="en-US" dirty="0"/>
              <a:t>SFQ devices need to be tuned</a:t>
            </a:r>
          </a:p>
          <a:p>
            <a:r>
              <a:rPr lang="en-US" b="1" dirty="0"/>
              <a:t>Can compute models accept device errors but bound the numerical error?</a:t>
            </a:r>
          </a:p>
          <a:p>
            <a:r>
              <a:rPr lang="en-US" b="1" dirty="0"/>
              <a:t>We need a solid noise model and resulting simulation models</a:t>
            </a:r>
          </a:p>
        </p:txBody>
      </p:sp>
      <p:sp>
        <p:nvSpPr>
          <p:cNvPr id="4" name="Slide Number Placeholder 3">
            <a:extLst>
              <a:ext uri="{FF2B5EF4-FFF2-40B4-BE49-F238E27FC236}">
                <a16:creationId xmlns:a16="http://schemas.microsoft.com/office/drawing/2014/main" id="{2438A79F-0C94-58CC-8EE0-1EE302925C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5" name="Subtitle 4">
            <a:extLst>
              <a:ext uri="{FF2B5EF4-FFF2-40B4-BE49-F238E27FC236}">
                <a16:creationId xmlns:a16="http://schemas.microsoft.com/office/drawing/2014/main" id="{E6114668-22D4-F34E-080C-494E699846E2}"/>
              </a:ext>
            </a:extLst>
          </p:cNvPr>
          <p:cNvSpPr>
            <a:spLocks noGrp="1"/>
          </p:cNvSpPr>
          <p:nvPr>
            <p:ph type="subTitle" idx="2"/>
          </p:nvPr>
        </p:nvSpPr>
        <p:spPr/>
        <p:txBody>
          <a:bodyPr/>
          <a:lstStyle/>
          <a:p>
            <a:r>
              <a:rPr lang="en-US" dirty="0"/>
              <a:t>From external factors, cooling imperfections, and device variability</a:t>
            </a:r>
          </a:p>
        </p:txBody>
      </p:sp>
      <p:cxnSp>
        <p:nvCxnSpPr>
          <p:cNvPr id="6" name="Straight Connector 5">
            <a:extLst>
              <a:ext uri="{FF2B5EF4-FFF2-40B4-BE49-F238E27FC236}">
                <a16:creationId xmlns:a16="http://schemas.microsoft.com/office/drawing/2014/main" id="{9C157D61-ECC8-E091-96F4-32648D6CB9DC}"/>
              </a:ext>
            </a:extLst>
          </p:cNvPr>
          <p:cNvCxnSpPr>
            <a:cxnSpLocks/>
          </p:cNvCxnSpPr>
          <p:nvPr/>
        </p:nvCxnSpPr>
        <p:spPr>
          <a:xfrm>
            <a:off x="1613170" y="5074142"/>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42FE866-C6BA-34FF-285A-AB7CABD758B4}"/>
              </a:ext>
            </a:extLst>
          </p:cNvPr>
          <p:cNvCxnSpPr>
            <a:cxnSpLocks/>
          </p:cNvCxnSpPr>
          <p:nvPr/>
        </p:nvCxnSpPr>
        <p:spPr>
          <a:xfrm>
            <a:off x="7336785" y="5074142"/>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1E80F-F49E-E627-F181-F9FBFFF53B3D}"/>
              </a:ext>
            </a:extLst>
          </p:cNvPr>
          <p:cNvCxnSpPr/>
          <p:nvPr/>
        </p:nvCxnSpPr>
        <p:spPr>
          <a:xfrm>
            <a:off x="2735629" y="5392194"/>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24CFCC9-9611-C14D-0D91-63D02B5D39D7}"/>
              </a:ext>
            </a:extLst>
          </p:cNvPr>
          <p:cNvCxnSpPr/>
          <p:nvPr/>
        </p:nvCxnSpPr>
        <p:spPr>
          <a:xfrm>
            <a:off x="3866040" y="5392194"/>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EB9057-ABDF-A5B6-EF47-F85C9E63430B}"/>
              </a:ext>
            </a:extLst>
          </p:cNvPr>
          <p:cNvCxnSpPr/>
          <p:nvPr/>
        </p:nvCxnSpPr>
        <p:spPr>
          <a:xfrm>
            <a:off x="5020305" y="5392194"/>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845344-D8AB-E12E-6C76-DCEFBAD0F003}"/>
              </a:ext>
            </a:extLst>
          </p:cNvPr>
          <p:cNvCxnSpPr/>
          <p:nvPr/>
        </p:nvCxnSpPr>
        <p:spPr>
          <a:xfrm>
            <a:off x="6142764" y="5392194"/>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8E92A9-44FA-AE1A-C0F3-C983CBC402BB}"/>
              </a:ext>
            </a:extLst>
          </p:cNvPr>
          <p:cNvSpPr txBox="1"/>
          <p:nvPr/>
        </p:nvSpPr>
        <p:spPr>
          <a:xfrm>
            <a:off x="2079496" y="4942115"/>
            <a:ext cx="298480" cy="338554"/>
          </a:xfrm>
          <a:prstGeom prst="rect">
            <a:avLst/>
          </a:prstGeom>
          <a:noFill/>
        </p:spPr>
        <p:txBody>
          <a:bodyPr wrap="none" rtlCol="0">
            <a:spAutoFit/>
          </a:bodyPr>
          <a:lstStyle/>
          <a:p>
            <a:r>
              <a:rPr lang="en-US" sz="1600" dirty="0"/>
              <a:t>0</a:t>
            </a:r>
          </a:p>
        </p:txBody>
      </p:sp>
      <p:sp>
        <p:nvSpPr>
          <p:cNvPr id="13" name="TextBox 12">
            <a:extLst>
              <a:ext uri="{FF2B5EF4-FFF2-40B4-BE49-F238E27FC236}">
                <a16:creationId xmlns:a16="http://schemas.microsoft.com/office/drawing/2014/main" id="{5472FF31-888D-A611-FD7D-139784789F24}"/>
              </a:ext>
            </a:extLst>
          </p:cNvPr>
          <p:cNvSpPr txBox="1"/>
          <p:nvPr/>
        </p:nvSpPr>
        <p:spPr>
          <a:xfrm>
            <a:off x="3228767" y="4942115"/>
            <a:ext cx="298480" cy="338554"/>
          </a:xfrm>
          <a:prstGeom prst="rect">
            <a:avLst/>
          </a:prstGeom>
          <a:noFill/>
        </p:spPr>
        <p:txBody>
          <a:bodyPr wrap="none" rtlCol="0">
            <a:spAutoFit/>
          </a:bodyPr>
          <a:lstStyle/>
          <a:p>
            <a:r>
              <a:rPr lang="en-US" sz="1600" dirty="0"/>
              <a:t>1</a:t>
            </a:r>
          </a:p>
        </p:txBody>
      </p:sp>
      <p:sp>
        <p:nvSpPr>
          <p:cNvPr id="14" name="TextBox 13">
            <a:extLst>
              <a:ext uri="{FF2B5EF4-FFF2-40B4-BE49-F238E27FC236}">
                <a16:creationId xmlns:a16="http://schemas.microsoft.com/office/drawing/2014/main" id="{C8240FDB-7F7E-3A31-96FF-280AB4E861AD}"/>
              </a:ext>
            </a:extLst>
          </p:cNvPr>
          <p:cNvSpPr txBox="1"/>
          <p:nvPr/>
        </p:nvSpPr>
        <p:spPr>
          <a:xfrm>
            <a:off x="4312332" y="4942116"/>
            <a:ext cx="298480" cy="338554"/>
          </a:xfrm>
          <a:prstGeom prst="rect">
            <a:avLst/>
          </a:prstGeom>
          <a:noFill/>
        </p:spPr>
        <p:txBody>
          <a:bodyPr wrap="none" rtlCol="0">
            <a:spAutoFit/>
          </a:bodyPr>
          <a:lstStyle/>
          <a:p>
            <a:r>
              <a:rPr lang="en-US" sz="1600" dirty="0"/>
              <a:t>2</a:t>
            </a:r>
          </a:p>
        </p:txBody>
      </p:sp>
      <p:sp>
        <p:nvSpPr>
          <p:cNvPr id="15" name="TextBox 14">
            <a:extLst>
              <a:ext uri="{FF2B5EF4-FFF2-40B4-BE49-F238E27FC236}">
                <a16:creationId xmlns:a16="http://schemas.microsoft.com/office/drawing/2014/main" id="{E0194217-280F-0600-A137-BA0D161635C4}"/>
              </a:ext>
            </a:extLst>
          </p:cNvPr>
          <p:cNvSpPr txBox="1"/>
          <p:nvPr/>
        </p:nvSpPr>
        <p:spPr>
          <a:xfrm>
            <a:off x="5461603" y="4942116"/>
            <a:ext cx="298480" cy="338554"/>
          </a:xfrm>
          <a:prstGeom prst="rect">
            <a:avLst/>
          </a:prstGeom>
          <a:noFill/>
        </p:spPr>
        <p:txBody>
          <a:bodyPr wrap="none" rtlCol="0">
            <a:spAutoFit/>
          </a:bodyPr>
          <a:lstStyle/>
          <a:p>
            <a:r>
              <a:rPr lang="en-US" sz="1600" dirty="0"/>
              <a:t>3</a:t>
            </a:r>
          </a:p>
        </p:txBody>
      </p:sp>
      <p:sp>
        <p:nvSpPr>
          <p:cNvPr id="16" name="TextBox 15">
            <a:extLst>
              <a:ext uri="{FF2B5EF4-FFF2-40B4-BE49-F238E27FC236}">
                <a16:creationId xmlns:a16="http://schemas.microsoft.com/office/drawing/2014/main" id="{6DCDF5CC-0D02-9C7F-F3C9-2085A7067944}"/>
              </a:ext>
            </a:extLst>
          </p:cNvPr>
          <p:cNvSpPr txBox="1"/>
          <p:nvPr/>
        </p:nvSpPr>
        <p:spPr>
          <a:xfrm>
            <a:off x="6607207" y="4942115"/>
            <a:ext cx="298480" cy="338554"/>
          </a:xfrm>
          <a:prstGeom prst="rect">
            <a:avLst/>
          </a:prstGeom>
          <a:noFill/>
        </p:spPr>
        <p:txBody>
          <a:bodyPr wrap="none" rtlCol="0">
            <a:spAutoFit/>
          </a:bodyPr>
          <a:lstStyle/>
          <a:p>
            <a:r>
              <a:rPr lang="en-US" sz="1600" dirty="0"/>
              <a:t>4</a:t>
            </a:r>
          </a:p>
        </p:txBody>
      </p:sp>
      <p:sp>
        <p:nvSpPr>
          <p:cNvPr id="19" name="Isosceles Triangle 18">
            <a:extLst>
              <a:ext uri="{FF2B5EF4-FFF2-40B4-BE49-F238E27FC236}">
                <a16:creationId xmlns:a16="http://schemas.microsoft.com/office/drawing/2014/main" id="{29064728-F1EB-EFF0-9A91-B23D0274C56D}"/>
              </a:ext>
            </a:extLst>
          </p:cNvPr>
          <p:cNvSpPr/>
          <p:nvPr/>
        </p:nvSpPr>
        <p:spPr>
          <a:xfrm>
            <a:off x="6571980" y="5486994"/>
            <a:ext cx="357806" cy="52164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80AC916D-B6E4-8EFC-2994-2A6313523EDF}"/>
              </a:ext>
            </a:extLst>
          </p:cNvPr>
          <p:cNvSpPr/>
          <p:nvPr/>
        </p:nvSpPr>
        <p:spPr>
          <a:xfrm>
            <a:off x="4295256" y="5486994"/>
            <a:ext cx="357806" cy="52164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79E26A6-8218-9D7E-E7E3-F14CDBB7C195}"/>
              </a:ext>
            </a:extLst>
          </p:cNvPr>
          <p:cNvSpPr txBox="1"/>
          <p:nvPr/>
        </p:nvSpPr>
        <p:spPr>
          <a:xfrm>
            <a:off x="3417802" y="6257054"/>
            <a:ext cx="2183611" cy="307777"/>
          </a:xfrm>
          <a:prstGeom prst="rect">
            <a:avLst/>
          </a:prstGeom>
          <a:noFill/>
        </p:spPr>
        <p:txBody>
          <a:bodyPr wrap="none" rtlCol="0">
            <a:spAutoFit/>
          </a:bodyPr>
          <a:lstStyle/>
          <a:p>
            <a:r>
              <a:rPr lang="en-US" dirty="0">
                <a:solidFill>
                  <a:srgbClr val="FF0000"/>
                </a:solidFill>
              </a:rPr>
              <a:t>Erroneous pulse appears</a:t>
            </a:r>
          </a:p>
        </p:txBody>
      </p:sp>
    </p:spTree>
    <p:extLst>
      <p:ext uri="{BB962C8B-B14F-4D97-AF65-F5344CB8AC3E}">
        <p14:creationId xmlns:p14="http://schemas.microsoft.com/office/powerpoint/2010/main" val="149325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9" grpId="0" animBg="1"/>
      <p:bldP spid="21"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BBF4-4071-0AAD-75A9-7427FD1DEB62}"/>
              </a:ext>
            </a:extLst>
          </p:cNvPr>
          <p:cNvSpPr>
            <a:spLocks noGrp="1"/>
          </p:cNvSpPr>
          <p:nvPr>
            <p:ph type="title"/>
          </p:nvPr>
        </p:nvSpPr>
        <p:spPr/>
        <p:txBody>
          <a:bodyPr/>
          <a:lstStyle/>
          <a:p>
            <a:r>
              <a:rPr lang="en-US" dirty="0"/>
              <a:t>How Do Compute Models Affect Error?</a:t>
            </a:r>
          </a:p>
        </p:txBody>
      </p:sp>
      <p:sp>
        <p:nvSpPr>
          <p:cNvPr id="3" name="Text Placeholder 2">
            <a:extLst>
              <a:ext uri="{FF2B5EF4-FFF2-40B4-BE49-F238E27FC236}">
                <a16:creationId xmlns:a16="http://schemas.microsoft.com/office/drawing/2014/main" id="{8FE7F60A-B2C1-7831-2FBA-C0F4A7EB47F2}"/>
              </a:ext>
            </a:extLst>
          </p:cNvPr>
          <p:cNvSpPr>
            <a:spLocks noGrp="1"/>
          </p:cNvSpPr>
          <p:nvPr>
            <p:ph type="body" idx="1"/>
          </p:nvPr>
        </p:nvSpPr>
        <p:spPr>
          <a:xfrm>
            <a:off x="457200" y="1371600"/>
            <a:ext cx="8229600" cy="1397726"/>
          </a:xfrm>
        </p:spPr>
        <p:txBody>
          <a:bodyPr/>
          <a:lstStyle/>
          <a:p>
            <a:r>
              <a:rPr lang="en-US" dirty="0"/>
              <a:t>For binary, pulse trains, and race logic:</a:t>
            </a:r>
          </a:p>
          <a:p>
            <a:pPr lvl="1"/>
            <a:r>
              <a:rPr lang="en-US" dirty="0"/>
              <a:t>How does an erroneous pulse appearing affect the represented value?</a:t>
            </a:r>
          </a:p>
          <a:p>
            <a:pPr lvl="1"/>
            <a:r>
              <a:rPr lang="en-US" dirty="0"/>
              <a:t>How about a pulse disappearing?</a:t>
            </a:r>
          </a:p>
          <a:p>
            <a:pPr lvl="1"/>
            <a:r>
              <a:rPr lang="en-US" dirty="0"/>
              <a:t>How about a pulse shifting?</a:t>
            </a:r>
          </a:p>
        </p:txBody>
      </p:sp>
      <p:sp>
        <p:nvSpPr>
          <p:cNvPr id="4" name="Slide Number Placeholder 3">
            <a:extLst>
              <a:ext uri="{FF2B5EF4-FFF2-40B4-BE49-F238E27FC236}">
                <a16:creationId xmlns:a16="http://schemas.microsoft.com/office/drawing/2014/main" id="{837C9BD2-975B-13F0-0DB1-AE23A8C63D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5" name="Subtitle 4">
            <a:extLst>
              <a:ext uri="{FF2B5EF4-FFF2-40B4-BE49-F238E27FC236}">
                <a16:creationId xmlns:a16="http://schemas.microsoft.com/office/drawing/2014/main" id="{6B486A3B-792D-F9EA-C053-C6E5266C9870}"/>
              </a:ext>
            </a:extLst>
          </p:cNvPr>
          <p:cNvSpPr>
            <a:spLocks noGrp="1"/>
          </p:cNvSpPr>
          <p:nvPr>
            <p:ph type="subTitle" idx="2"/>
          </p:nvPr>
        </p:nvSpPr>
        <p:spPr>
          <a:xfrm>
            <a:off x="457200" y="1005840"/>
            <a:ext cx="8229600" cy="457200"/>
          </a:xfrm>
        </p:spPr>
        <p:txBody>
          <a:bodyPr/>
          <a:lstStyle/>
          <a:p>
            <a:r>
              <a:rPr lang="en-US" dirty="0"/>
              <a:t>Predictability of errors matters too, not just its numerical impact</a:t>
            </a:r>
          </a:p>
        </p:txBody>
      </p:sp>
      <p:sp>
        <p:nvSpPr>
          <p:cNvPr id="6" name="TextBox 5">
            <a:extLst>
              <a:ext uri="{FF2B5EF4-FFF2-40B4-BE49-F238E27FC236}">
                <a16:creationId xmlns:a16="http://schemas.microsoft.com/office/drawing/2014/main" id="{5D577C71-104C-4635-7C8E-AC8EB11DB9F2}"/>
              </a:ext>
            </a:extLst>
          </p:cNvPr>
          <p:cNvSpPr txBox="1"/>
          <p:nvPr/>
        </p:nvSpPr>
        <p:spPr>
          <a:xfrm>
            <a:off x="418009" y="2827309"/>
            <a:ext cx="692818" cy="307777"/>
          </a:xfrm>
          <a:prstGeom prst="rect">
            <a:avLst/>
          </a:prstGeom>
          <a:noFill/>
        </p:spPr>
        <p:txBody>
          <a:bodyPr wrap="none" rtlCol="0">
            <a:spAutoFit/>
          </a:bodyPr>
          <a:lstStyle/>
          <a:p>
            <a:r>
              <a:rPr lang="en-US" dirty="0"/>
              <a:t>Binary</a:t>
            </a:r>
          </a:p>
        </p:txBody>
      </p:sp>
      <p:sp>
        <p:nvSpPr>
          <p:cNvPr id="7" name="Isosceles Triangle 6">
            <a:extLst>
              <a:ext uri="{FF2B5EF4-FFF2-40B4-BE49-F238E27FC236}">
                <a16:creationId xmlns:a16="http://schemas.microsoft.com/office/drawing/2014/main" id="{11E88B30-AFF1-A460-B302-FBFF403274A3}"/>
              </a:ext>
            </a:extLst>
          </p:cNvPr>
          <p:cNvSpPr/>
          <p:nvPr/>
        </p:nvSpPr>
        <p:spPr>
          <a:xfrm>
            <a:off x="585515" y="3284509"/>
            <a:ext cx="357806" cy="52164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04A3EDE9-0B11-D54B-5E9A-354F4C727F48}"/>
              </a:ext>
            </a:extLst>
          </p:cNvPr>
          <p:cNvSpPr/>
          <p:nvPr/>
        </p:nvSpPr>
        <p:spPr>
          <a:xfrm>
            <a:off x="585515" y="4716826"/>
            <a:ext cx="357806" cy="52164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A5B4DBDB-5B81-F39E-8894-7E28F6480AEE}"/>
              </a:ext>
            </a:extLst>
          </p:cNvPr>
          <p:cNvSpPr/>
          <p:nvPr/>
        </p:nvSpPr>
        <p:spPr>
          <a:xfrm>
            <a:off x="585515" y="5591340"/>
            <a:ext cx="357806" cy="52164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37233FA-B028-1289-BEE5-34988146FDF9}"/>
              </a:ext>
            </a:extLst>
          </p:cNvPr>
          <p:cNvSpPr txBox="1"/>
          <p:nvPr/>
        </p:nvSpPr>
        <p:spPr>
          <a:xfrm>
            <a:off x="100128" y="6158077"/>
            <a:ext cx="1487908" cy="307777"/>
          </a:xfrm>
          <a:prstGeom prst="rect">
            <a:avLst/>
          </a:prstGeom>
          <a:noFill/>
        </p:spPr>
        <p:txBody>
          <a:bodyPr wrap="none" rtlCol="0">
            <a:spAutoFit/>
          </a:bodyPr>
          <a:lstStyle/>
          <a:p>
            <a:r>
              <a:rPr lang="en-US" dirty="0">
                <a:solidFill>
                  <a:srgbClr val="FF0000"/>
                </a:solidFill>
              </a:rPr>
              <a:t>Erroneous pulse</a:t>
            </a:r>
          </a:p>
        </p:txBody>
      </p:sp>
      <p:pic>
        <p:nvPicPr>
          <p:cNvPr id="11" name="Picture 2">
            <a:extLst>
              <a:ext uri="{FF2B5EF4-FFF2-40B4-BE49-F238E27FC236}">
                <a16:creationId xmlns:a16="http://schemas.microsoft.com/office/drawing/2014/main" id="{B3FD4F9A-D660-9CED-6E1E-8C5C9B84FE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1" t="54681" r="3574" b="25659"/>
          <a:stretch/>
        </p:blipFill>
        <p:spPr bwMode="auto">
          <a:xfrm>
            <a:off x="1680899" y="3450303"/>
            <a:ext cx="6912418" cy="2285122"/>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FDA84D47-AB59-C139-D3ED-8A530012053A}"/>
              </a:ext>
            </a:extLst>
          </p:cNvPr>
          <p:cNvSpPr/>
          <p:nvPr/>
        </p:nvSpPr>
        <p:spPr>
          <a:xfrm>
            <a:off x="3708830" y="4315689"/>
            <a:ext cx="556591" cy="4651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C2627F-0279-4C41-D535-75B2CEB87AD4}"/>
              </a:ext>
            </a:extLst>
          </p:cNvPr>
          <p:cNvSpPr txBox="1"/>
          <p:nvPr/>
        </p:nvSpPr>
        <p:spPr>
          <a:xfrm>
            <a:off x="1219536" y="4906069"/>
            <a:ext cx="5557933" cy="646331"/>
          </a:xfrm>
          <a:prstGeom prst="rect">
            <a:avLst/>
          </a:prstGeom>
          <a:solidFill>
            <a:schemeClr val="lt1"/>
          </a:solidFill>
        </p:spPr>
        <p:txBody>
          <a:bodyPr wrap="none" rtlCol="0">
            <a:spAutoFit/>
          </a:bodyPr>
          <a:lstStyle/>
          <a:p>
            <a:pPr algn="ctr"/>
            <a:r>
              <a:rPr lang="en-US" sz="1800" dirty="0">
                <a:solidFill>
                  <a:srgbClr val="FF0000"/>
                </a:solidFill>
              </a:rPr>
              <a:t>Pulse shift: no numerical effect</a:t>
            </a:r>
          </a:p>
          <a:p>
            <a:pPr algn="ctr"/>
            <a:r>
              <a:rPr lang="en-US" sz="1800" dirty="0">
                <a:solidFill>
                  <a:srgbClr val="FF0000"/>
                </a:solidFill>
              </a:rPr>
              <a:t>Pulse disappear or appear: Small and bounded error</a:t>
            </a:r>
          </a:p>
        </p:txBody>
      </p:sp>
      <p:sp>
        <p:nvSpPr>
          <p:cNvPr id="14" name="Oval 13">
            <a:extLst>
              <a:ext uri="{FF2B5EF4-FFF2-40B4-BE49-F238E27FC236}">
                <a16:creationId xmlns:a16="http://schemas.microsoft.com/office/drawing/2014/main" id="{D6DC6BA2-5218-4F2F-9332-457CD5B84D76}"/>
              </a:ext>
            </a:extLst>
          </p:cNvPr>
          <p:cNvSpPr/>
          <p:nvPr/>
        </p:nvSpPr>
        <p:spPr>
          <a:xfrm>
            <a:off x="6918507" y="4722883"/>
            <a:ext cx="556591" cy="4651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97C06E-CF84-E7AF-06C2-48FD6C98C02F}"/>
              </a:ext>
            </a:extLst>
          </p:cNvPr>
          <p:cNvSpPr txBox="1"/>
          <p:nvPr/>
        </p:nvSpPr>
        <p:spPr>
          <a:xfrm>
            <a:off x="4767945" y="3624928"/>
            <a:ext cx="4019049" cy="923330"/>
          </a:xfrm>
          <a:prstGeom prst="rect">
            <a:avLst/>
          </a:prstGeom>
          <a:solidFill>
            <a:schemeClr val="lt1"/>
          </a:solidFill>
        </p:spPr>
        <p:txBody>
          <a:bodyPr wrap="none" rtlCol="0">
            <a:spAutoFit/>
          </a:bodyPr>
          <a:lstStyle/>
          <a:p>
            <a:pPr algn="ctr"/>
            <a:r>
              <a:rPr lang="en-US" sz="1800" dirty="0">
                <a:solidFill>
                  <a:srgbClr val="FF0000"/>
                </a:solidFill>
              </a:rPr>
              <a:t>Pulse shift: Small error</a:t>
            </a:r>
          </a:p>
          <a:p>
            <a:pPr algn="ctr"/>
            <a:r>
              <a:rPr lang="en-US" sz="1800" dirty="0">
                <a:solidFill>
                  <a:srgbClr val="FF0000"/>
                </a:solidFill>
              </a:rPr>
              <a:t>Pulse disappear: Zero!</a:t>
            </a:r>
          </a:p>
          <a:p>
            <a:pPr algn="ctr"/>
            <a:r>
              <a:rPr lang="en-US" sz="1800" dirty="0">
                <a:solidFill>
                  <a:srgbClr val="FF0000"/>
                </a:solidFill>
              </a:rPr>
              <a:t>Pulse appear: No error or lower value</a:t>
            </a:r>
          </a:p>
        </p:txBody>
      </p:sp>
    </p:spTree>
    <p:extLst>
      <p:ext uri="{BB962C8B-B14F-4D97-AF65-F5344CB8AC3E}">
        <p14:creationId xmlns:p14="http://schemas.microsoft.com/office/powerpoint/2010/main" val="415585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p:bldP spid="12" grpId="0" animBg="1"/>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B20A8-67A0-71DC-BA8D-84644E30698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9E63400-3A76-616F-77D8-7C27BC6C7CB2}"/>
              </a:ext>
            </a:extLst>
          </p:cNvPr>
          <p:cNvSpPr>
            <a:spLocks noGrp="1"/>
          </p:cNvSpPr>
          <p:nvPr>
            <p:ph type="title"/>
          </p:nvPr>
        </p:nvSpPr>
        <p:spPr>
          <a:xfrm>
            <a:off x="384158" y="2229938"/>
            <a:ext cx="8222309" cy="1362075"/>
          </a:xfrm>
        </p:spPr>
        <p:txBody>
          <a:bodyPr/>
          <a:lstStyle/>
          <a:p>
            <a:r>
              <a:rPr lang="en-US" dirty="0"/>
              <a:t>Reliable Computation on Unreliable Devices and Environments</a:t>
            </a:r>
          </a:p>
        </p:txBody>
      </p:sp>
      <p:sp>
        <p:nvSpPr>
          <p:cNvPr id="4" name="Slide Number Placeholder 3">
            <a:extLst>
              <a:ext uri="{FF2B5EF4-FFF2-40B4-BE49-F238E27FC236}">
                <a16:creationId xmlns:a16="http://schemas.microsoft.com/office/drawing/2014/main" id="{3D5DF7C2-2E01-D192-0DEA-7116411845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5" name="Subtitle 4">
            <a:extLst>
              <a:ext uri="{FF2B5EF4-FFF2-40B4-BE49-F238E27FC236}">
                <a16:creationId xmlns:a16="http://schemas.microsoft.com/office/drawing/2014/main" id="{4662A80B-5637-D758-023B-DD4266E5B6E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46462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91BE-93FC-BBA6-9627-E7AFCD127853}"/>
              </a:ext>
            </a:extLst>
          </p:cNvPr>
          <p:cNvSpPr>
            <a:spLocks noGrp="1"/>
          </p:cNvSpPr>
          <p:nvPr>
            <p:ph type="title"/>
          </p:nvPr>
        </p:nvSpPr>
        <p:spPr>
          <a:xfrm>
            <a:off x="430214" y="457200"/>
            <a:ext cx="8229600" cy="805234"/>
          </a:xfrm>
        </p:spPr>
        <p:txBody>
          <a:bodyPr/>
          <a:lstStyle/>
          <a:p>
            <a:pPr algn="ctr"/>
            <a:r>
              <a:rPr lang="en-US" dirty="0"/>
              <a:t>Reliable Distributed Computing With Unreliable Hardware in Unreliable Environments</a:t>
            </a:r>
          </a:p>
        </p:txBody>
      </p:sp>
      <p:sp>
        <p:nvSpPr>
          <p:cNvPr id="4" name="Slide Number Placeholder 3">
            <a:extLst>
              <a:ext uri="{FF2B5EF4-FFF2-40B4-BE49-F238E27FC236}">
                <a16:creationId xmlns:a16="http://schemas.microsoft.com/office/drawing/2014/main" id="{93726115-F3C8-1254-F9C6-C2AB970D91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3" name="Google Shape;195;g2b2ee21d983_0_28">
            <a:extLst>
              <a:ext uri="{FF2B5EF4-FFF2-40B4-BE49-F238E27FC236}">
                <a16:creationId xmlns:a16="http://schemas.microsoft.com/office/drawing/2014/main" id="{6216C21D-ACAD-AC68-919E-07798876231D}"/>
              </a:ext>
            </a:extLst>
          </p:cNvPr>
          <p:cNvPicPr preferRelativeResize="0"/>
          <p:nvPr/>
        </p:nvPicPr>
        <p:blipFill rotWithShape="1">
          <a:blip r:embed="rId3">
            <a:alphaModFix/>
          </a:blip>
          <a:srcRect/>
          <a:stretch/>
        </p:blipFill>
        <p:spPr>
          <a:xfrm>
            <a:off x="10887" y="4931771"/>
            <a:ext cx="9144000" cy="1882686"/>
          </a:xfrm>
          <a:prstGeom prst="rect">
            <a:avLst/>
          </a:prstGeom>
          <a:noFill/>
          <a:ln>
            <a:noFill/>
          </a:ln>
        </p:spPr>
      </p:pic>
      <p:pic>
        <p:nvPicPr>
          <p:cNvPr id="14" name="Google Shape;198;g2b2ee21d983_0_28">
            <a:extLst>
              <a:ext uri="{FF2B5EF4-FFF2-40B4-BE49-F238E27FC236}">
                <a16:creationId xmlns:a16="http://schemas.microsoft.com/office/drawing/2014/main" id="{569DC83F-A79F-10D9-3669-015FC6619B43}"/>
              </a:ext>
            </a:extLst>
          </p:cNvPr>
          <p:cNvPicPr preferRelativeResize="0"/>
          <p:nvPr/>
        </p:nvPicPr>
        <p:blipFill rotWithShape="1">
          <a:blip r:embed="rId4">
            <a:alphaModFix/>
          </a:blip>
          <a:srcRect/>
          <a:stretch/>
        </p:blipFill>
        <p:spPr>
          <a:xfrm>
            <a:off x="856332" y="1722419"/>
            <a:ext cx="3661172" cy="2880820"/>
          </a:xfrm>
          <a:prstGeom prst="ellipse">
            <a:avLst/>
          </a:prstGeom>
          <a:noFill/>
          <a:ln w="28575" cap="flat" cmpd="sng">
            <a:solidFill>
              <a:srgbClr val="CC0000"/>
            </a:solidFill>
            <a:prstDash val="solid"/>
            <a:round/>
            <a:headEnd type="none" w="sm" len="sm"/>
            <a:tailEnd type="none" w="sm" len="sm"/>
          </a:ln>
        </p:spPr>
      </p:pic>
      <p:grpSp>
        <p:nvGrpSpPr>
          <p:cNvPr id="15" name="Google Shape;217;g2b2ee21d983_0_28">
            <a:extLst>
              <a:ext uri="{FF2B5EF4-FFF2-40B4-BE49-F238E27FC236}">
                <a16:creationId xmlns:a16="http://schemas.microsoft.com/office/drawing/2014/main" id="{ACF2ABB1-58ED-A4D8-7584-C50CAD2401CB}"/>
              </a:ext>
            </a:extLst>
          </p:cNvPr>
          <p:cNvGrpSpPr/>
          <p:nvPr/>
        </p:nvGrpSpPr>
        <p:grpSpPr>
          <a:xfrm>
            <a:off x="6009711" y="2072276"/>
            <a:ext cx="1870353" cy="1743890"/>
            <a:chOff x="5690000" y="296300"/>
            <a:chExt cx="1402800" cy="1307950"/>
          </a:xfrm>
        </p:grpSpPr>
        <p:grpSp>
          <p:nvGrpSpPr>
            <p:cNvPr id="16" name="Google Shape;218;g2b2ee21d983_0_28">
              <a:extLst>
                <a:ext uri="{FF2B5EF4-FFF2-40B4-BE49-F238E27FC236}">
                  <a16:creationId xmlns:a16="http://schemas.microsoft.com/office/drawing/2014/main" id="{4F65CAA2-5FC3-BA31-E35F-2AB92C81AE1F}"/>
                </a:ext>
              </a:extLst>
            </p:cNvPr>
            <p:cNvGrpSpPr/>
            <p:nvPr/>
          </p:nvGrpSpPr>
          <p:grpSpPr>
            <a:xfrm>
              <a:off x="5690000" y="296300"/>
              <a:ext cx="1402800" cy="1304100"/>
              <a:chOff x="5829000" y="226375"/>
              <a:chExt cx="1402800" cy="1304100"/>
            </a:xfrm>
          </p:grpSpPr>
          <p:pic>
            <p:nvPicPr>
              <p:cNvPr id="18" name="Google Shape;219;g2b2ee21d983_0_28">
                <a:extLst>
                  <a:ext uri="{FF2B5EF4-FFF2-40B4-BE49-F238E27FC236}">
                    <a16:creationId xmlns:a16="http://schemas.microsoft.com/office/drawing/2014/main" id="{7778E934-F808-06C9-7972-57BD033FD7A5}"/>
                  </a:ext>
                </a:extLst>
              </p:cNvPr>
              <p:cNvPicPr preferRelativeResize="0"/>
              <p:nvPr/>
            </p:nvPicPr>
            <p:blipFill rotWithShape="1">
              <a:blip r:embed="rId5">
                <a:alphaModFix/>
              </a:blip>
              <a:srcRect/>
              <a:stretch/>
            </p:blipFill>
            <p:spPr>
              <a:xfrm>
                <a:off x="5829000" y="226375"/>
                <a:ext cx="1402800" cy="1304100"/>
              </a:xfrm>
              <a:prstGeom prst="ellipse">
                <a:avLst/>
              </a:prstGeom>
              <a:noFill/>
              <a:ln w="19050" cap="flat" cmpd="sng">
                <a:solidFill>
                  <a:srgbClr val="CC0000"/>
                </a:solidFill>
                <a:prstDash val="solid"/>
                <a:round/>
                <a:headEnd type="none" w="sm" len="sm"/>
                <a:tailEnd type="none" w="sm" len="sm"/>
              </a:ln>
            </p:spPr>
          </p:pic>
          <p:pic>
            <p:nvPicPr>
              <p:cNvPr id="19" name="Google Shape;220;g2b2ee21d983_0_28">
                <a:extLst>
                  <a:ext uri="{FF2B5EF4-FFF2-40B4-BE49-F238E27FC236}">
                    <a16:creationId xmlns:a16="http://schemas.microsoft.com/office/drawing/2014/main" id="{745C3064-DB3B-A7D5-5909-C3A584BCB4AC}"/>
                  </a:ext>
                </a:extLst>
              </p:cNvPr>
              <p:cNvPicPr preferRelativeResize="0"/>
              <p:nvPr/>
            </p:nvPicPr>
            <p:blipFill rotWithShape="1">
              <a:blip r:embed="rId6">
                <a:alphaModFix/>
              </a:blip>
              <a:srcRect/>
              <a:stretch/>
            </p:blipFill>
            <p:spPr>
              <a:xfrm>
                <a:off x="6167838" y="339975"/>
                <a:ext cx="725100" cy="225030"/>
              </a:xfrm>
              <a:prstGeom prst="rect">
                <a:avLst/>
              </a:prstGeom>
              <a:noFill/>
              <a:ln>
                <a:noFill/>
              </a:ln>
            </p:spPr>
          </p:pic>
        </p:grpSp>
        <p:sp>
          <p:nvSpPr>
            <p:cNvPr id="17" name="Google Shape;221;g2b2ee21d983_0_28">
              <a:extLst>
                <a:ext uri="{FF2B5EF4-FFF2-40B4-BE49-F238E27FC236}">
                  <a16:creationId xmlns:a16="http://schemas.microsoft.com/office/drawing/2014/main" id="{774B53A9-4DB0-480B-CB5B-F3FDB699F798}"/>
                </a:ext>
              </a:extLst>
            </p:cNvPr>
            <p:cNvSpPr txBox="1"/>
            <p:nvPr/>
          </p:nvSpPr>
          <p:spPr>
            <a:xfrm>
              <a:off x="5803400" y="819150"/>
              <a:ext cx="1176000" cy="7851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rgbClr val="FFFF00"/>
                  </a:solidFill>
                  <a:latin typeface="Arial"/>
                  <a:ea typeface="Arial"/>
                  <a:cs typeface="Arial"/>
                  <a:sym typeface="Arial"/>
                </a:rPr>
                <a:t>5G network management</a:t>
              </a:r>
              <a:endParaRPr sz="1300" b="1" i="0" u="none" strike="noStrike" cap="none" dirty="0">
                <a:solidFill>
                  <a:srgbClr val="FFFF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endParaRPr sz="1300" b="1" i="0" u="none" strike="noStrike" cap="none" dirty="0">
                <a:solidFill>
                  <a:srgbClr val="FFFF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dirty="0">
                  <a:solidFill>
                    <a:schemeClr val="lt1"/>
                  </a:solidFill>
                  <a:latin typeface="Arial"/>
                  <a:ea typeface="Arial"/>
                  <a:cs typeface="Arial"/>
                  <a:sym typeface="Arial"/>
                </a:rPr>
                <a:t>LBL</a:t>
              </a:r>
              <a:endParaRPr sz="1300" b="0" i="0" u="none" strike="noStrike" cap="none" dirty="0">
                <a:solidFill>
                  <a:schemeClr val="lt1"/>
                </a:solidFill>
                <a:latin typeface="Arial"/>
                <a:ea typeface="Arial"/>
                <a:cs typeface="Arial"/>
                <a:sym typeface="Arial"/>
              </a:endParaRPr>
            </a:p>
          </p:txBody>
        </p:sp>
      </p:grpSp>
      <p:sp>
        <p:nvSpPr>
          <p:cNvPr id="20" name="Google Shape;203;g2b2ee21d983_0_28">
            <a:extLst>
              <a:ext uri="{FF2B5EF4-FFF2-40B4-BE49-F238E27FC236}">
                <a16:creationId xmlns:a16="http://schemas.microsoft.com/office/drawing/2014/main" id="{D6A28114-5FDF-EE59-0A09-C0048B304E3D}"/>
              </a:ext>
            </a:extLst>
          </p:cNvPr>
          <p:cNvSpPr txBox="1"/>
          <p:nvPr/>
        </p:nvSpPr>
        <p:spPr>
          <a:xfrm>
            <a:off x="4018387" y="5069666"/>
            <a:ext cx="563700" cy="446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00"/>
                </a:solidFill>
                <a:latin typeface="Arial"/>
                <a:ea typeface="Arial"/>
                <a:cs typeface="Arial"/>
                <a:sym typeface="Arial"/>
              </a:rPr>
              <a:t>5G</a:t>
            </a:r>
            <a:endParaRPr sz="1300" b="1" i="0" u="none" strike="noStrike" cap="none">
              <a:solidFill>
                <a:srgbClr val="FFFF00"/>
              </a:solidFill>
              <a:latin typeface="Arial"/>
              <a:ea typeface="Arial"/>
              <a:cs typeface="Arial"/>
              <a:sym typeface="Arial"/>
            </a:endParaRPr>
          </a:p>
        </p:txBody>
      </p:sp>
      <p:pic>
        <p:nvPicPr>
          <p:cNvPr id="21" name="Google Shape;204;g2b2ee21d983_0_28">
            <a:extLst>
              <a:ext uri="{FF2B5EF4-FFF2-40B4-BE49-F238E27FC236}">
                <a16:creationId xmlns:a16="http://schemas.microsoft.com/office/drawing/2014/main" id="{14C3E3A9-079C-039D-470F-D7AEF494A0C8}"/>
              </a:ext>
            </a:extLst>
          </p:cNvPr>
          <p:cNvPicPr preferRelativeResize="0"/>
          <p:nvPr/>
        </p:nvPicPr>
        <p:blipFill rotWithShape="1">
          <a:blip r:embed="rId7">
            <a:alphaModFix/>
          </a:blip>
          <a:srcRect/>
          <a:stretch/>
        </p:blipFill>
        <p:spPr>
          <a:xfrm>
            <a:off x="4119987" y="5406045"/>
            <a:ext cx="360400" cy="495554"/>
          </a:xfrm>
          <a:prstGeom prst="rect">
            <a:avLst/>
          </a:prstGeom>
          <a:noFill/>
          <a:ln>
            <a:noFill/>
          </a:ln>
        </p:spPr>
      </p:pic>
      <p:pic>
        <p:nvPicPr>
          <p:cNvPr id="22" name="Google Shape;207;g2b2ee21d983_0_28">
            <a:extLst>
              <a:ext uri="{FF2B5EF4-FFF2-40B4-BE49-F238E27FC236}">
                <a16:creationId xmlns:a16="http://schemas.microsoft.com/office/drawing/2014/main" id="{D61E2D91-A4CF-0B8C-2A39-5F8FF94C72DC}"/>
              </a:ext>
            </a:extLst>
          </p:cNvPr>
          <p:cNvPicPr preferRelativeResize="0"/>
          <p:nvPr/>
        </p:nvPicPr>
        <p:blipFill rotWithShape="1">
          <a:blip r:embed="rId8">
            <a:alphaModFix/>
          </a:blip>
          <a:srcRect/>
          <a:stretch/>
        </p:blipFill>
        <p:spPr>
          <a:xfrm rot="9175425">
            <a:off x="7744393" y="5792793"/>
            <a:ext cx="291067" cy="291067"/>
          </a:xfrm>
          <a:prstGeom prst="rect">
            <a:avLst/>
          </a:prstGeom>
          <a:noFill/>
          <a:ln>
            <a:noFill/>
          </a:ln>
        </p:spPr>
      </p:pic>
      <p:sp>
        <p:nvSpPr>
          <p:cNvPr id="23" name="Google Shape;210;g2b2ee21d983_0_28">
            <a:extLst>
              <a:ext uri="{FF2B5EF4-FFF2-40B4-BE49-F238E27FC236}">
                <a16:creationId xmlns:a16="http://schemas.microsoft.com/office/drawing/2014/main" id="{0639A311-6C22-9264-19BF-C1EE84CF2AEF}"/>
              </a:ext>
            </a:extLst>
          </p:cNvPr>
          <p:cNvSpPr txBox="1"/>
          <p:nvPr/>
        </p:nvSpPr>
        <p:spPr>
          <a:xfrm>
            <a:off x="7892893" y="5092643"/>
            <a:ext cx="563700" cy="6465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00"/>
                </a:solidFill>
                <a:latin typeface="Arial"/>
                <a:ea typeface="Arial"/>
                <a:cs typeface="Arial"/>
                <a:sym typeface="Arial"/>
              </a:rPr>
              <a:t>5G</a:t>
            </a:r>
            <a:endParaRPr sz="1300" b="1" i="0" u="none" strike="noStrike" cap="none">
              <a:solidFill>
                <a:srgbClr val="FFFF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00"/>
                </a:solidFill>
                <a:latin typeface="Arial"/>
                <a:ea typeface="Arial"/>
                <a:cs typeface="Arial"/>
                <a:sym typeface="Arial"/>
              </a:rPr>
              <a:t>LTE</a:t>
            </a:r>
            <a:endParaRPr sz="1300" b="1" i="0" u="none" strike="noStrike" cap="none">
              <a:solidFill>
                <a:srgbClr val="FFFF00"/>
              </a:solidFill>
              <a:latin typeface="Arial"/>
              <a:ea typeface="Arial"/>
              <a:cs typeface="Arial"/>
              <a:sym typeface="Arial"/>
            </a:endParaRPr>
          </a:p>
        </p:txBody>
      </p:sp>
      <p:sp>
        <p:nvSpPr>
          <p:cNvPr id="24" name="Google Shape;211;g2b2ee21d983_0_28">
            <a:extLst>
              <a:ext uri="{FF2B5EF4-FFF2-40B4-BE49-F238E27FC236}">
                <a16:creationId xmlns:a16="http://schemas.microsoft.com/office/drawing/2014/main" id="{148C324F-094B-39F1-E49D-507EA7E4EC77}"/>
              </a:ext>
            </a:extLst>
          </p:cNvPr>
          <p:cNvSpPr txBox="1"/>
          <p:nvPr/>
        </p:nvSpPr>
        <p:spPr>
          <a:xfrm>
            <a:off x="7232960" y="5679376"/>
            <a:ext cx="631500" cy="446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D9EAD3"/>
                </a:solidFill>
                <a:latin typeface="Arial"/>
                <a:ea typeface="Arial"/>
                <a:cs typeface="Arial"/>
                <a:sym typeface="Arial"/>
              </a:rPr>
              <a:t>WiFi</a:t>
            </a:r>
            <a:endParaRPr sz="1300" b="1" i="0" u="none" strike="noStrike" cap="none">
              <a:solidFill>
                <a:srgbClr val="D9EAD3"/>
              </a:solidFill>
              <a:latin typeface="Arial"/>
              <a:ea typeface="Arial"/>
              <a:cs typeface="Arial"/>
              <a:sym typeface="Arial"/>
            </a:endParaRPr>
          </a:p>
        </p:txBody>
      </p:sp>
      <p:sp>
        <p:nvSpPr>
          <p:cNvPr id="25" name="Google Shape;212;g2b2ee21d983_0_28">
            <a:extLst>
              <a:ext uri="{FF2B5EF4-FFF2-40B4-BE49-F238E27FC236}">
                <a16:creationId xmlns:a16="http://schemas.microsoft.com/office/drawing/2014/main" id="{812A228E-CFED-79C9-ED6D-0B779CB80D3D}"/>
              </a:ext>
            </a:extLst>
          </p:cNvPr>
          <p:cNvSpPr txBox="1"/>
          <p:nvPr/>
        </p:nvSpPr>
        <p:spPr>
          <a:xfrm>
            <a:off x="8535226" y="5491109"/>
            <a:ext cx="673200" cy="446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CE5CD"/>
                </a:solidFill>
                <a:latin typeface="Arial"/>
                <a:ea typeface="Arial"/>
                <a:cs typeface="Arial"/>
                <a:sym typeface="Arial"/>
              </a:rPr>
              <a:t>LoRa</a:t>
            </a:r>
            <a:endParaRPr sz="1300" b="1" i="0" u="none" strike="noStrike" cap="none">
              <a:solidFill>
                <a:srgbClr val="FCE5CD"/>
              </a:solidFill>
              <a:latin typeface="Arial"/>
              <a:ea typeface="Arial"/>
              <a:cs typeface="Arial"/>
              <a:sym typeface="Arial"/>
            </a:endParaRPr>
          </a:p>
        </p:txBody>
      </p:sp>
      <p:pic>
        <p:nvPicPr>
          <p:cNvPr id="26" name="Google Shape;215;g2b2ee21d983_0_28">
            <a:extLst>
              <a:ext uri="{FF2B5EF4-FFF2-40B4-BE49-F238E27FC236}">
                <a16:creationId xmlns:a16="http://schemas.microsoft.com/office/drawing/2014/main" id="{C74E66AD-3A99-9D8E-9596-1C89C7280EC0}"/>
              </a:ext>
            </a:extLst>
          </p:cNvPr>
          <p:cNvPicPr preferRelativeResize="0"/>
          <p:nvPr/>
        </p:nvPicPr>
        <p:blipFill rotWithShape="1">
          <a:blip r:embed="rId9">
            <a:alphaModFix/>
          </a:blip>
          <a:srcRect/>
          <a:stretch/>
        </p:blipFill>
        <p:spPr>
          <a:xfrm>
            <a:off x="7704944" y="6263343"/>
            <a:ext cx="456333" cy="403135"/>
          </a:xfrm>
          <a:prstGeom prst="rect">
            <a:avLst/>
          </a:prstGeom>
          <a:noFill/>
          <a:ln>
            <a:noFill/>
          </a:ln>
        </p:spPr>
      </p:pic>
      <p:sp>
        <p:nvSpPr>
          <p:cNvPr id="27" name="Google Shape;199;g2b2ee21d983_0_28">
            <a:extLst>
              <a:ext uri="{FF2B5EF4-FFF2-40B4-BE49-F238E27FC236}">
                <a16:creationId xmlns:a16="http://schemas.microsoft.com/office/drawing/2014/main" id="{807300B6-7DE9-2CF6-A34C-667972D8FAE2}"/>
              </a:ext>
            </a:extLst>
          </p:cNvPr>
          <p:cNvSpPr txBox="1"/>
          <p:nvPr/>
        </p:nvSpPr>
        <p:spPr>
          <a:xfrm>
            <a:off x="3036526" y="2191121"/>
            <a:ext cx="1568100" cy="446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FFFF00"/>
                </a:solidFill>
                <a:latin typeface="Arial"/>
                <a:ea typeface="Arial"/>
                <a:cs typeface="Arial"/>
                <a:sym typeface="Arial"/>
              </a:rPr>
              <a:t>STARLINK</a:t>
            </a:r>
            <a:endParaRPr sz="1300" b="1" i="0" u="none" strike="noStrike" cap="none">
              <a:solidFill>
                <a:srgbClr val="FFFF00"/>
              </a:solidFill>
              <a:latin typeface="Arial"/>
              <a:ea typeface="Arial"/>
              <a:cs typeface="Arial"/>
              <a:sym typeface="Arial"/>
            </a:endParaRPr>
          </a:p>
        </p:txBody>
      </p:sp>
      <p:pic>
        <p:nvPicPr>
          <p:cNvPr id="28" name="Google Shape;200;g2b2ee21d983_0_28">
            <a:extLst>
              <a:ext uri="{FF2B5EF4-FFF2-40B4-BE49-F238E27FC236}">
                <a16:creationId xmlns:a16="http://schemas.microsoft.com/office/drawing/2014/main" id="{616C3A80-5393-8F57-23B0-5254BCA96152}"/>
              </a:ext>
            </a:extLst>
          </p:cNvPr>
          <p:cNvPicPr preferRelativeResize="0"/>
          <p:nvPr/>
        </p:nvPicPr>
        <p:blipFill rotWithShape="1">
          <a:blip r:embed="rId10">
            <a:alphaModFix/>
          </a:blip>
          <a:srcRect/>
          <a:stretch/>
        </p:blipFill>
        <p:spPr>
          <a:xfrm rot="254241">
            <a:off x="3243270" y="1317966"/>
            <a:ext cx="859213" cy="877910"/>
          </a:xfrm>
          <a:prstGeom prst="rect">
            <a:avLst/>
          </a:prstGeom>
          <a:noFill/>
          <a:ln>
            <a:noFill/>
          </a:ln>
        </p:spPr>
      </p:pic>
      <p:sp>
        <p:nvSpPr>
          <p:cNvPr id="29" name="Google Shape;201;g2b2ee21d983_0_28">
            <a:extLst>
              <a:ext uri="{FF2B5EF4-FFF2-40B4-BE49-F238E27FC236}">
                <a16:creationId xmlns:a16="http://schemas.microsoft.com/office/drawing/2014/main" id="{917FD767-9F51-4240-721B-EA4F0503EE30}"/>
              </a:ext>
            </a:extLst>
          </p:cNvPr>
          <p:cNvSpPr/>
          <p:nvPr/>
        </p:nvSpPr>
        <p:spPr>
          <a:xfrm>
            <a:off x="1770559" y="3170788"/>
            <a:ext cx="1870320" cy="1092206"/>
          </a:xfrm>
          <a:custGeom>
            <a:avLst/>
            <a:gdLst/>
            <a:ahLst/>
            <a:cxnLst/>
            <a:rect l="l" t="t" r="r" b="b"/>
            <a:pathLst>
              <a:path w="56111" h="32767" extrusionOk="0">
                <a:moveTo>
                  <a:pt x="56111" y="2834"/>
                </a:moveTo>
                <a:cubicBezTo>
                  <a:pt x="55261" y="7274"/>
                  <a:pt x="56552" y="25095"/>
                  <a:pt x="51010" y="29472"/>
                </a:cubicBezTo>
                <a:cubicBezTo>
                  <a:pt x="45468" y="33849"/>
                  <a:pt x="31362" y="34006"/>
                  <a:pt x="22860" y="29094"/>
                </a:cubicBezTo>
                <a:cubicBezTo>
                  <a:pt x="14358" y="24182"/>
                  <a:pt x="3810" y="4849"/>
                  <a:pt x="0" y="0"/>
                </a:cubicBezTo>
              </a:path>
            </a:pathLst>
          </a:cu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205;g2b2ee21d983_0_28">
            <a:extLst>
              <a:ext uri="{FF2B5EF4-FFF2-40B4-BE49-F238E27FC236}">
                <a16:creationId xmlns:a16="http://schemas.microsoft.com/office/drawing/2014/main" id="{D2DFA2F2-D11D-90B1-2C0E-AE5BD6D427AC}"/>
              </a:ext>
            </a:extLst>
          </p:cNvPr>
          <p:cNvPicPr preferRelativeResize="0"/>
          <p:nvPr/>
        </p:nvPicPr>
        <p:blipFill rotWithShape="1">
          <a:blip r:embed="rId11">
            <a:alphaModFix/>
          </a:blip>
          <a:srcRect/>
          <a:stretch/>
        </p:blipFill>
        <p:spPr>
          <a:xfrm rot="8764361">
            <a:off x="1390693" y="2925888"/>
            <a:ext cx="291067" cy="291067"/>
          </a:xfrm>
          <a:prstGeom prst="rect">
            <a:avLst/>
          </a:prstGeom>
          <a:noFill/>
          <a:ln>
            <a:noFill/>
          </a:ln>
        </p:spPr>
      </p:pic>
      <p:pic>
        <p:nvPicPr>
          <p:cNvPr id="31" name="Google Shape;206;g2b2ee21d983_0_28">
            <a:extLst>
              <a:ext uri="{FF2B5EF4-FFF2-40B4-BE49-F238E27FC236}">
                <a16:creationId xmlns:a16="http://schemas.microsoft.com/office/drawing/2014/main" id="{5704292E-5F79-EF61-A44E-F456BE8F5A0D}"/>
              </a:ext>
            </a:extLst>
          </p:cNvPr>
          <p:cNvPicPr preferRelativeResize="0"/>
          <p:nvPr/>
        </p:nvPicPr>
        <p:blipFill rotWithShape="1">
          <a:blip r:embed="rId11">
            <a:alphaModFix/>
          </a:blip>
          <a:srcRect/>
          <a:stretch/>
        </p:blipFill>
        <p:spPr>
          <a:xfrm rot="-7401234">
            <a:off x="3584926" y="2798688"/>
            <a:ext cx="291067" cy="291067"/>
          </a:xfrm>
          <a:prstGeom prst="rect">
            <a:avLst/>
          </a:prstGeom>
          <a:noFill/>
          <a:ln>
            <a:noFill/>
          </a:ln>
        </p:spPr>
      </p:pic>
      <p:sp>
        <p:nvSpPr>
          <p:cNvPr id="32" name="Google Shape;222;g2b2ee21d983_0_28">
            <a:extLst>
              <a:ext uri="{FF2B5EF4-FFF2-40B4-BE49-F238E27FC236}">
                <a16:creationId xmlns:a16="http://schemas.microsoft.com/office/drawing/2014/main" id="{886CA8EC-D215-3C34-D0EF-5274AAF53066}"/>
              </a:ext>
            </a:extLst>
          </p:cNvPr>
          <p:cNvSpPr/>
          <p:nvPr/>
        </p:nvSpPr>
        <p:spPr>
          <a:xfrm>
            <a:off x="4051046" y="2966052"/>
            <a:ext cx="1840128" cy="179748"/>
          </a:xfrm>
          <a:custGeom>
            <a:avLst/>
            <a:gdLst/>
            <a:ahLst/>
            <a:cxnLst/>
            <a:rect l="l" t="t" r="r" b="b"/>
            <a:pathLst>
              <a:path w="19479" h="25624" extrusionOk="0">
                <a:moveTo>
                  <a:pt x="0" y="25624"/>
                </a:moveTo>
                <a:cubicBezTo>
                  <a:pt x="569" y="23083"/>
                  <a:pt x="170" y="14650"/>
                  <a:pt x="3416" y="10379"/>
                </a:cubicBezTo>
                <a:cubicBezTo>
                  <a:pt x="6663" y="6108"/>
                  <a:pt x="16802" y="1730"/>
                  <a:pt x="19479" y="0"/>
                </a:cubicBezTo>
              </a:path>
            </a:pathLst>
          </a:cu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181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14E6-583A-D50B-8D6C-0D43E097152C}"/>
              </a:ext>
            </a:extLst>
          </p:cNvPr>
          <p:cNvSpPr>
            <a:spLocks noGrp="1"/>
          </p:cNvSpPr>
          <p:nvPr>
            <p:ph type="title"/>
          </p:nvPr>
        </p:nvSpPr>
        <p:spPr/>
        <p:txBody>
          <a:bodyPr/>
          <a:lstStyle/>
          <a:p>
            <a:r>
              <a:rPr lang="en-US" dirty="0"/>
              <a:t>Landslide Monitoring</a:t>
            </a:r>
          </a:p>
        </p:txBody>
      </p:sp>
      <p:sp>
        <p:nvSpPr>
          <p:cNvPr id="3" name="Text Placeholder 2">
            <a:extLst>
              <a:ext uri="{FF2B5EF4-FFF2-40B4-BE49-F238E27FC236}">
                <a16:creationId xmlns:a16="http://schemas.microsoft.com/office/drawing/2014/main" id="{8B048FDF-ABA6-CE80-3190-B94F4317EC69}"/>
              </a:ext>
            </a:extLst>
          </p:cNvPr>
          <p:cNvSpPr>
            <a:spLocks noGrp="1"/>
          </p:cNvSpPr>
          <p:nvPr>
            <p:ph type="body" idx="1"/>
          </p:nvPr>
        </p:nvSpPr>
        <p:spPr>
          <a:xfrm>
            <a:off x="469127" y="1999753"/>
            <a:ext cx="8480066" cy="882595"/>
          </a:xfrm>
        </p:spPr>
        <p:txBody>
          <a:bodyPr/>
          <a:lstStyle/>
          <a:p>
            <a:pPr marL="127000" indent="0">
              <a:buNone/>
            </a:pPr>
            <a:r>
              <a:rPr lang="en-US" b="0" i="0" dirty="0">
                <a:solidFill>
                  <a:srgbClr val="000000"/>
                </a:solidFill>
                <a:effectLst/>
                <a:latin typeface="Lato" panose="020F0502020204030203" pitchFamily="34" charset="0"/>
              </a:rPr>
              <a:t>Map of the study site showing the measured and interpolated moisture content (diamond symbols and blue shades) and the measured deformation at a subset of the monitored locations (white to red dots)</a:t>
            </a:r>
            <a:endParaRPr lang="en-US" dirty="0"/>
          </a:p>
        </p:txBody>
      </p:sp>
      <p:sp>
        <p:nvSpPr>
          <p:cNvPr id="4" name="Slide Number Placeholder 3">
            <a:extLst>
              <a:ext uri="{FF2B5EF4-FFF2-40B4-BE49-F238E27FC236}">
                <a16:creationId xmlns:a16="http://schemas.microsoft.com/office/drawing/2014/main" id="{E49FC211-A6C0-C151-EE97-7F56D422A4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Subtitle 4">
            <a:extLst>
              <a:ext uri="{FF2B5EF4-FFF2-40B4-BE49-F238E27FC236}">
                <a16:creationId xmlns:a16="http://schemas.microsoft.com/office/drawing/2014/main" id="{E15B79A9-0D8E-E42F-8FA4-EA74C01AE0BF}"/>
              </a:ext>
            </a:extLst>
          </p:cNvPr>
          <p:cNvSpPr>
            <a:spLocks noGrp="1"/>
          </p:cNvSpPr>
          <p:nvPr>
            <p:ph type="subTitle" idx="2"/>
          </p:nvPr>
        </p:nvSpPr>
        <p:spPr>
          <a:xfrm>
            <a:off x="440558" y="1298050"/>
            <a:ext cx="8229600" cy="457200"/>
          </a:xfrm>
        </p:spPr>
        <p:txBody>
          <a:bodyPr/>
          <a:lstStyle/>
          <a:p>
            <a:r>
              <a:rPr lang="en-US" dirty="0"/>
              <a:t>Geophysical sensors to derive a predictive understanding</a:t>
            </a:r>
          </a:p>
          <a:p>
            <a:r>
              <a:rPr lang="en-US" dirty="0"/>
              <a:t>Sensor density of more than 175 sensors per square kilometer</a:t>
            </a:r>
          </a:p>
        </p:txBody>
      </p:sp>
      <p:sp>
        <p:nvSpPr>
          <p:cNvPr id="7" name="TextBox 6">
            <a:extLst>
              <a:ext uri="{FF2B5EF4-FFF2-40B4-BE49-F238E27FC236}">
                <a16:creationId xmlns:a16="http://schemas.microsoft.com/office/drawing/2014/main" id="{D1AB82EE-1F97-7568-36CC-C666710EF219}"/>
              </a:ext>
            </a:extLst>
          </p:cNvPr>
          <p:cNvSpPr txBox="1"/>
          <p:nvPr/>
        </p:nvSpPr>
        <p:spPr>
          <a:xfrm>
            <a:off x="337929" y="6451374"/>
            <a:ext cx="7986482" cy="246221"/>
          </a:xfrm>
          <a:prstGeom prst="rect">
            <a:avLst/>
          </a:prstGeom>
          <a:noFill/>
        </p:spPr>
        <p:txBody>
          <a:bodyPr wrap="none" rtlCol="0">
            <a:spAutoFit/>
          </a:bodyPr>
          <a:lstStyle/>
          <a:p>
            <a:r>
              <a:rPr lang="en-US" sz="1000" dirty="0"/>
              <a:t>“</a:t>
            </a:r>
            <a:r>
              <a:rPr lang="en-US" sz="1000"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Predictive monitoring of urban slope instabilities using geophysics and wireless sensor networks”, The Leading Edge. 2023;42(9):634-643</a:t>
            </a:r>
            <a:endParaRPr lang="en-US" sz="1000" dirty="0"/>
          </a:p>
        </p:txBody>
      </p:sp>
      <p:pic>
        <p:nvPicPr>
          <p:cNvPr id="1026" name="Picture 2">
            <a:extLst>
              <a:ext uri="{FF2B5EF4-FFF2-40B4-BE49-F238E27FC236}">
                <a16:creationId xmlns:a16="http://schemas.microsoft.com/office/drawing/2014/main" id="{C8C672D7-C146-6BEF-DB62-36ABADDF6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10" y="3079601"/>
            <a:ext cx="8285259" cy="322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2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5430E-1158-A128-CBCC-0651AF5371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6CC3E2-BF04-485E-E739-E0C7D7636B43}"/>
              </a:ext>
            </a:extLst>
          </p:cNvPr>
          <p:cNvSpPr>
            <a:spLocks noGrp="1"/>
          </p:cNvSpPr>
          <p:nvPr>
            <p:ph type="title"/>
          </p:nvPr>
        </p:nvSpPr>
        <p:spPr/>
        <p:txBody>
          <a:bodyPr/>
          <a:lstStyle/>
          <a:p>
            <a:r>
              <a:rPr lang="en-US" dirty="0"/>
              <a:t>Reliable AI in an Unreliable Environment</a:t>
            </a:r>
          </a:p>
        </p:txBody>
      </p:sp>
      <p:sp>
        <p:nvSpPr>
          <p:cNvPr id="3" name="Text Placeholder 2">
            <a:extLst>
              <a:ext uri="{FF2B5EF4-FFF2-40B4-BE49-F238E27FC236}">
                <a16:creationId xmlns:a16="http://schemas.microsoft.com/office/drawing/2014/main" id="{5EE802EF-0646-CBE9-4507-9AFC51DF84AD}"/>
              </a:ext>
            </a:extLst>
          </p:cNvPr>
          <p:cNvSpPr>
            <a:spLocks noGrp="1"/>
          </p:cNvSpPr>
          <p:nvPr>
            <p:ph type="body" idx="1"/>
          </p:nvPr>
        </p:nvSpPr>
        <p:spPr>
          <a:xfrm>
            <a:off x="440558" y="5635028"/>
            <a:ext cx="8229600" cy="516328"/>
          </a:xfrm>
        </p:spPr>
        <p:txBody>
          <a:bodyPr/>
          <a:lstStyle/>
          <a:p>
            <a:pPr marL="127000" indent="0">
              <a:buNone/>
            </a:pPr>
            <a:r>
              <a:rPr lang="en-US" dirty="0"/>
              <a:t>With many sensors, a minority of the </a:t>
            </a:r>
            <a:r>
              <a:rPr lang="en-US" dirty="0" err="1"/>
              <a:t>hypervector</a:t>
            </a:r>
            <a:r>
              <a:rPr lang="en-US" dirty="0"/>
              <a:t> missing will not affect final classification result, with high probability</a:t>
            </a:r>
          </a:p>
          <a:p>
            <a:pPr marL="127000" indent="0">
              <a:buNone/>
            </a:pPr>
            <a:r>
              <a:rPr lang="en-US" dirty="0"/>
              <a:t>Alternative models such as CNNs also possible but resilience has not been in focus yet</a:t>
            </a:r>
          </a:p>
        </p:txBody>
      </p:sp>
      <p:sp>
        <p:nvSpPr>
          <p:cNvPr id="4" name="Slide Number Placeholder 3">
            <a:extLst>
              <a:ext uri="{FF2B5EF4-FFF2-40B4-BE49-F238E27FC236}">
                <a16:creationId xmlns:a16="http://schemas.microsoft.com/office/drawing/2014/main" id="{0A29D4C8-D1E2-0017-8257-882C33E7D9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Subtitle 4">
            <a:extLst>
              <a:ext uri="{FF2B5EF4-FFF2-40B4-BE49-F238E27FC236}">
                <a16:creationId xmlns:a16="http://schemas.microsoft.com/office/drawing/2014/main" id="{C2F84D38-EA1B-8D9A-53C6-CBEA1E32703A}"/>
              </a:ext>
            </a:extLst>
          </p:cNvPr>
          <p:cNvSpPr>
            <a:spLocks noGrp="1"/>
          </p:cNvSpPr>
          <p:nvPr>
            <p:ph type="subTitle" idx="2"/>
          </p:nvPr>
        </p:nvSpPr>
        <p:spPr>
          <a:xfrm>
            <a:off x="457200" y="961390"/>
            <a:ext cx="8229600" cy="457200"/>
          </a:xfrm>
        </p:spPr>
        <p:txBody>
          <a:bodyPr/>
          <a:lstStyle/>
          <a:p>
            <a:r>
              <a:rPr lang="en-US" dirty="0"/>
              <a:t>With privacy in case communication is monitored or sensors get reverse engineered</a:t>
            </a:r>
          </a:p>
        </p:txBody>
      </p:sp>
      <p:sp>
        <p:nvSpPr>
          <p:cNvPr id="6" name="Rectangle 5">
            <a:extLst>
              <a:ext uri="{FF2B5EF4-FFF2-40B4-BE49-F238E27FC236}">
                <a16:creationId xmlns:a16="http://schemas.microsoft.com/office/drawing/2014/main" id="{0F313B96-90B1-6619-5AA5-4957913B149D}"/>
              </a:ext>
            </a:extLst>
          </p:cNvPr>
          <p:cNvSpPr/>
          <p:nvPr/>
        </p:nvSpPr>
        <p:spPr>
          <a:xfrm>
            <a:off x="687768" y="2153259"/>
            <a:ext cx="1620748" cy="307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6">
                    <a:lumMod val="75000"/>
                  </a:schemeClr>
                </a:solidFill>
              </a:rPr>
              <a:t>Partial </a:t>
            </a:r>
            <a:r>
              <a:rPr lang="en-US" sz="1300" dirty="0" err="1">
                <a:solidFill>
                  <a:schemeClr val="accent6">
                    <a:lumMod val="75000"/>
                  </a:schemeClr>
                </a:solidFill>
              </a:rPr>
              <a:t>hypervector</a:t>
            </a:r>
            <a:endParaRPr lang="en-US" sz="1300" dirty="0">
              <a:solidFill>
                <a:schemeClr val="accent6">
                  <a:lumMod val="75000"/>
                </a:schemeClr>
              </a:solidFill>
            </a:endParaRPr>
          </a:p>
        </p:txBody>
      </p:sp>
      <p:sp>
        <p:nvSpPr>
          <p:cNvPr id="7" name="TextBox 6">
            <a:extLst>
              <a:ext uri="{FF2B5EF4-FFF2-40B4-BE49-F238E27FC236}">
                <a16:creationId xmlns:a16="http://schemas.microsoft.com/office/drawing/2014/main" id="{7B410BF1-F48F-E526-1888-730EE7A6DF99}"/>
              </a:ext>
            </a:extLst>
          </p:cNvPr>
          <p:cNvSpPr txBox="1"/>
          <p:nvPr/>
        </p:nvSpPr>
        <p:spPr>
          <a:xfrm>
            <a:off x="608276" y="1808923"/>
            <a:ext cx="1826141" cy="307777"/>
          </a:xfrm>
          <a:prstGeom prst="rect">
            <a:avLst/>
          </a:prstGeom>
          <a:noFill/>
        </p:spPr>
        <p:txBody>
          <a:bodyPr wrap="none" rtlCol="0">
            <a:spAutoFit/>
          </a:bodyPr>
          <a:lstStyle/>
          <a:p>
            <a:r>
              <a:rPr lang="en-US" dirty="0"/>
              <a:t>Sensor1 observation</a:t>
            </a:r>
          </a:p>
        </p:txBody>
      </p:sp>
      <p:sp>
        <p:nvSpPr>
          <p:cNvPr id="8" name="TextBox 7">
            <a:extLst>
              <a:ext uri="{FF2B5EF4-FFF2-40B4-BE49-F238E27FC236}">
                <a16:creationId xmlns:a16="http://schemas.microsoft.com/office/drawing/2014/main" id="{6140BBE2-BA67-6765-1E07-CE0962304EA3}"/>
              </a:ext>
            </a:extLst>
          </p:cNvPr>
          <p:cNvSpPr txBox="1"/>
          <p:nvPr/>
        </p:nvSpPr>
        <p:spPr>
          <a:xfrm>
            <a:off x="2494059" y="1808923"/>
            <a:ext cx="1826141" cy="307777"/>
          </a:xfrm>
          <a:prstGeom prst="rect">
            <a:avLst/>
          </a:prstGeom>
          <a:noFill/>
        </p:spPr>
        <p:txBody>
          <a:bodyPr wrap="none" rtlCol="0">
            <a:spAutoFit/>
          </a:bodyPr>
          <a:lstStyle/>
          <a:p>
            <a:r>
              <a:rPr lang="en-US" dirty="0"/>
              <a:t>Sensor2 observation</a:t>
            </a:r>
          </a:p>
        </p:txBody>
      </p:sp>
      <p:sp>
        <p:nvSpPr>
          <p:cNvPr id="9" name="TextBox 8">
            <a:extLst>
              <a:ext uri="{FF2B5EF4-FFF2-40B4-BE49-F238E27FC236}">
                <a16:creationId xmlns:a16="http://schemas.microsoft.com/office/drawing/2014/main" id="{3079C6CE-1F3C-C360-DF44-26277D28A842}"/>
              </a:ext>
            </a:extLst>
          </p:cNvPr>
          <p:cNvSpPr txBox="1"/>
          <p:nvPr/>
        </p:nvSpPr>
        <p:spPr>
          <a:xfrm>
            <a:off x="4438154" y="1811292"/>
            <a:ext cx="1826141" cy="307777"/>
          </a:xfrm>
          <a:prstGeom prst="rect">
            <a:avLst/>
          </a:prstGeom>
          <a:noFill/>
        </p:spPr>
        <p:txBody>
          <a:bodyPr wrap="none" rtlCol="0">
            <a:spAutoFit/>
          </a:bodyPr>
          <a:lstStyle/>
          <a:p>
            <a:r>
              <a:rPr lang="en-US" dirty="0"/>
              <a:t>Sensor3 observation</a:t>
            </a:r>
          </a:p>
        </p:txBody>
      </p:sp>
      <p:sp>
        <p:nvSpPr>
          <p:cNvPr id="10" name="TextBox 9">
            <a:extLst>
              <a:ext uri="{FF2B5EF4-FFF2-40B4-BE49-F238E27FC236}">
                <a16:creationId xmlns:a16="http://schemas.microsoft.com/office/drawing/2014/main" id="{496D8F73-095F-06DB-D2D7-B7DC458161B7}"/>
              </a:ext>
            </a:extLst>
          </p:cNvPr>
          <p:cNvSpPr txBox="1"/>
          <p:nvPr/>
        </p:nvSpPr>
        <p:spPr>
          <a:xfrm>
            <a:off x="6323937" y="1811292"/>
            <a:ext cx="1826141" cy="307777"/>
          </a:xfrm>
          <a:prstGeom prst="rect">
            <a:avLst/>
          </a:prstGeom>
          <a:noFill/>
        </p:spPr>
        <p:txBody>
          <a:bodyPr wrap="none" rtlCol="0">
            <a:spAutoFit/>
          </a:bodyPr>
          <a:lstStyle/>
          <a:p>
            <a:r>
              <a:rPr lang="en-US" dirty="0"/>
              <a:t>Sensor4 observation</a:t>
            </a:r>
          </a:p>
        </p:txBody>
      </p:sp>
      <p:pic>
        <p:nvPicPr>
          <p:cNvPr id="2050" name="Picture 2" descr="Temperature Definition">
            <a:extLst>
              <a:ext uri="{FF2B5EF4-FFF2-40B4-BE49-F238E27FC236}">
                <a16:creationId xmlns:a16="http://schemas.microsoft.com/office/drawing/2014/main" id="{FA4AA688-8A68-6E89-9A69-C71EE721A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998" y="1549636"/>
            <a:ext cx="244695" cy="2592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emperature Definition">
            <a:extLst>
              <a:ext uri="{FF2B5EF4-FFF2-40B4-BE49-F238E27FC236}">
                <a16:creationId xmlns:a16="http://schemas.microsoft.com/office/drawing/2014/main" id="{104A9B54-C7DC-6136-414A-DBAA9F95A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938" y="1549636"/>
            <a:ext cx="244695" cy="2592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ter Droplet Vector Art, Icons, and Graphics for Free Download">
            <a:extLst>
              <a:ext uri="{FF2B5EF4-FFF2-40B4-BE49-F238E27FC236}">
                <a16:creationId xmlns:a16="http://schemas.microsoft.com/office/drawing/2014/main" id="{8BEAC61B-E527-BA4C-4CDD-4628D3433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079" y="1448605"/>
            <a:ext cx="445604" cy="4456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ater Droplet Vector Art, Icons, and Graphics for Free Download">
            <a:extLst>
              <a:ext uri="{FF2B5EF4-FFF2-40B4-BE49-F238E27FC236}">
                <a16:creationId xmlns:a16="http://schemas.microsoft.com/office/drawing/2014/main" id="{A04CC8F8-5CE9-8DB4-97C3-F40B0DF9C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4205" y="1436863"/>
            <a:ext cx="445604" cy="44560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8B0FDB4-A450-7C12-9649-EE5A1725921A}"/>
              </a:ext>
            </a:extLst>
          </p:cNvPr>
          <p:cNvSpPr/>
          <p:nvPr/>
        </p:nvSpPr>
        <p:spPr>
          <a:xfrm>
            <a:off x="2596755" y="2146576"/>
            <a:ext cx="1620748" cy="307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2">
                    <a:lumMod val="75000"/>
                  </a:schemeClr>
                </a:solidFill>
              </a:rPr>
              <a:t>Partial </a:t>
            </a:r>
            <a:r>
              <a:rPr lang="en-US" sz="1300" dirty="0" err="1">
                <a:solidFill>
                  <a:schemeClr val="accent2">
                    <a:lumMod val="75000"/>
                  </a:schemeClr>
                </a:solidFill>
              </a:rPr>
              <a:t>hypervector</a:t>
            </a:r>
            <a:endParaRPr lang="en-US" sz="1300" dirty="0">
              <a:solidFill>
                <a:schemeClr val="accent2">
                  <a:lumMod val="75000"/>
                </a:schemeClr>
              </a:solidFill>
            </a:endParaRPr>
          </a:p>
        </p:txBody>
      </p:sp>
      <p:sp>
        <p:nvSpPr>
          <p:cNvPr id="14" name="Rectangle 13">
            <a:extLst>
              <a:ext uri="{FF2B5EF4-FFF2-40B4-BE49-F238E27FC236}">
                <a16:creationId xmlns:a16="http://schemas.microsoft.com/office/drawing/2014/main" id="{3BC56B00-3E3E-F2D8-AECC-6E3F15C8F278}"/>
              </a:ext>
            </a:extLst>
          </p:cNvPr>
          <p:cNvSpPr/>
          <p:nvPr/>
        </p:nvSpPr>
        <p:spPr>
          <a:xfrm>
            <a:off x="4545014" y="2152588"/>
            <a:ext cx="1620748" cy="307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3">
                    <a:lumMod val="75000"/>
                  </a:schemeClr>
                </a:solidFill>
              </a:rPr>
              <a:t>Partial </a:t>
            </a:r>
            <a:r>
              <a:rPr lang="en-US" sz="1300" dirty="0" err="1">
                <a:solidFill>
                  <a:schemeClr val="accent3">
                    <a:lumMod val="75000"/>
                  </a:schemeClr>
                </a:solidFill>
              </a:rPr>
              <a:t>hypervector</a:t>
            </a:r>
            <a:endParaRPr lang="en-US" sz="1300" dirty="0">
              <a:solidFill>
                <a:schemeClr val="accent3">
                  <a:lumMod val="75000"/>
                </a:schemeClr>
              </a:solidFill>
            </a:endParaRPr>
          </a:p>
        </p:txBody>
      </p:sp>
      <p:sp>
        <p:nvSpPr>
          <p:cNvPr id="15" name="Rectangle 14">
            <a:extLst>
              <a:ext uri="{FF2B5EF4-FFF2-40B4-BE49-F238E27FC236}">
                <a16:creationId xmlns:a16="http://schemas.microsoft.com/office/drawing/2014/main" id="{A2A61D68-5915-B495-4D8D-799B2F072950}"/>
              </a:ext>
            </a:extLst>
          </p:cNvPr>
          <p:cNvSpPr/>
          <p:nvPr/>
        </p:nvSpPr>
        <p:spPr>
          <a:xfrm>
            <a:off x="6426633" y="2146575"/>
            <a:ext cx="1620748" cy="307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rgbClr val="7030A0"/>
                </a:solidFill>
              </a:rPr>
              <a:t>Partial </a:t>
            </a:r>
            <a:r>
              <a:rPr lang="en-US" sz="1300" dirty="0" err="1">
                <a:solidFill>
                  <a:srgbClr val="7030A0"/>
                </a:solidFill>
              </a:rPr>
              <a:t>hypervector</a:t>
            </a:r>
            <a:endParaRPr lang="en-US" sz="1300" dirty="0">
              <a:solidFill>
                <a:srgbClr val="7030A0"/>
              </a:solidFill>
            </a:endParaRPr>
          </a:p>
        </p:txBody>
      </p:sp>
      <p:sp>
        <p:nvSpPr>
          <p:cNvPr id="16" name="TextBox 15">
            <a:extLst>
              <a:ext uri="{FF2B5EF4-FFF2-40B4-BE49-F238E27FC236}">
                <a16:creationId xmlns:a16="http://schemas.microsoft.com/office/drawing/2014/main" id="{A98C597A-B0D8-FB2B-7BB9-A577D209F02F}"/>
              </a:ext>
            </a:extLst>
          </p:cNvPr>
          <p:cNvSpPr txBox="1"/>
          <p:nvPr/>
        </p:nvSpPr>
        <p:spPr>
          <a:xfrm>
            <a:off x="3435315" y="2595558"/>
            <a:ext cx="1915909" cy="307777"/>
          </a:xfrm>
          <a:prstGeom prst="rect">
            <a:avLst/>
          </a:prstGeom>
          <a:noFill/>
        </p:spPr>
        <p:txBody>
          <a:bodyPr wrap="none" rtlCol="0">
            <a:spAutoFit/>
          </a:bodyPr>
          <a:lstStyle/>
          <a:p>
            <a:r>
              <a:rPr lang="en-US" dirty="0"/>
              <a:t>Optional hashing step</a:t>
            </a:r>
          </a:p>
        </p:txBody>
      </p:sp>
      <p:sp>
        <p:nvSpPr>
          <p:cNvPr id="17" name="Rectangle 16">
            <a:extLst>
              <a:ext uri="{FF2B5EF4-FFF2-40B4-BE49-F238E27FC236}">
                <a16:creationId xmlns:a16="http://schemas.microsoft.com/office/drawing/2014/main" id="{90E4FB67-094E-E277-9AF4-9C1028286A59}"/>
              </a:ext>
            </a:extLst>
          </p:cNvPr>
          <p:cNvSpPr/>
          <p:nvPr/>
        </p:nvSpPr>
        <p:spPr>
          <a:xfrm>
            <a:off x="712946" y="3053088"/>
            <a:ext cx="1620748" cy="307777"/>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accent6">
                  <a:lumMod val="75000"/>
                </a:schemeClr>
              </a:solidFill>
            </a:endParaRPr>
          </a:p>
        </p:txBody>
      </p:sp>
      <p:sp>
        <p:nvSpPr>
          <p:cNvPr id="18" name="Rectangle 17">
            <a:extLst>
              <a:ext uri="{FF2B5EF4-FFF2-40B4-BE49-F238E27FC236}">
                <a16:creationId xmlns:a16="http://schemas.microsoft.com/office/drawing/2014/main" id="{504C403D-89E8-1C77-DBE6-E64F8F39E601}"/>
              </a:ext>
            </a:extLst>
          </p:cNvPr>
          <p:cNvSpPr/>
          <p:nvPr/>
        </p:nvSpPr>
        <p:spPr>
          <a:xfrm>
            <a:off x="2621933" y="3046405"/>
            <a:ext cx="1620748" cy="30777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accent2">
                  <a:lumMod val="75000"/>
                </a:schemeClr>
              </a:solidFill>
            </a:endParaRPr>
          </a:p>
        </p:txBody>
      </p:sp>
      <p:sp>
        <p:nvSpPr>
          <p:cNvPr id="19" name="Rectangle 18">
            <a:extLst>
              <a:ext uri="{FF2B5EF4-FFF2-40B4-BE49-F238E27FC236}">
                <a16:creationId xmlns:a16="http://schemas.microsoft.com/office/drawing/2014/main" id="{40A50CD4-374E-6DD0-CD37-9E372CD765D5}"/>
              </a:ext>
            </a:extLst>
          </p:cNvPr>
          <p:cNvSpPr/>
          <p:nvPr/>
        </p:nvSpPr>
        <p:spPr>
          <a:xfrm>
            <a:off x="4570192" y="3052417"/>
            <a:ext cx="1620748" cy="307777"/>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accent3">
                  <a:lumMod val="75000"/>
                </a:schemeClr>
              </a:solidFill>
            </a:endParaRPr>
          </a:p>
        </p:txBody>
      </p:sp>
      <p:sp>
        <p:nvSpPr>
          <p:cNvPr id="20" name="Rectangle 19">
            <a:extLst>
              <a:ext uri="{FF2B5EF4-FFF2-40B4-BE49-F238E27FC236}">
                <a16:creationId xmlns:a16="http://schemas.microsoft.com/office/drawing/2014/main" id="{F840FC6A-67E3-CC49-5E29-CF07F07B81A7}"/>
              </a:ext>
            </a:extLst>
          </p:cNvPr>
          <p:cNvSpPr/>
          <p:nvPr/>
        </p:nvSpPr>
        <p:spPr>
          <a:xfrm>
            <a:off x="6451811" y="3046404"/>
            <a:ext cx="1620748" cy="307777"/>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solidFill>
                <a:srgbClr val="7030A0"/>
              </a:solidFill>
            </a:endParaRPr>
          </a:p>
        </p:txBody>
      </p:sp>
      <p:sp>
        <p:nvSpPr>
          <p:cNvPr id="21" name="Rectangle 20">
            <a:extLst>
              <a:ext uri="{FF2B5EF4-FFF2-40B4-BE49-F238E27FC236}">
                <a16:creationId xmlns:a16="http://schemas.microsoft.com/office/drawing/2014/main" id="{0515F5AB-B358-8791-7B5B-9FEA0DCE3577}"/>
              </a:ext>
            </a:extLst>
          </p:cNvPr>
          <p:cNvSpPr/>
          <p:nvPr/>
        </p:nvSpPr>
        <p:spPr>
          <a:xfrm>
            <a:off x="3602601" y="3737111"/>
            <a:ext cx="540035" cy="3045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686E4C-DC9D-2C73-9044-79181B2AF945}"/>
              </a:ext>
            </a:extLst>
          </p:cNvPr>
          <p:cNvSpPr/>
          <p:nvPr/>
        </p:nvSpPr>
        <p:spPr>
          <a:xfrm>
            <a:off x="3602600" y="4405672"/>
            <a:ext cx="540035" cy="3045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73547A6-0226-FCD4-9FE6-CF56E9F0980B}"/>
              </a:ext>
            </a:extLst>
          </p:cNvPr>
          <p:cNvSpPr/>
          <p:nvPr/>
        </p:nvSpPr>
        <p:spPr>
          <a:xfrm>
            <a:off x="4708492" y="3737111"/>
            <a:ext cx="540035" cy="3045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A3BD021-2B96-E68E-0EFA-CAB8EAA164A6}"/>
              </a:ext>
            </a:extLst>
          </p:cNvPr>
          <p:cNvSpPr/>
          <p:nvPr/>
        </p:nvSpPr>
        <p:spPr>
          <a:xfrm>
            <a:off x="4708491" y="4405672"/>
            <a:ext cx="540035" cy="3045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0C6DAE70-9282-4D25-2655-1C4CD5496BEA}"/>
              </a:ext>
            </a:extLst>
          </p:cNvPr>
          <p:cNvSpPr/>
          <p:nvPr/>
        </p:nvSpPr>
        <p:spPr>
          <a:xfrm rot="2456439">
            <a:off x="4179839" y="4146897"/>
            <a:ext cx="492583" cy="12814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Right 25">
            <a:extLst>
              <a:ext uri="{FF2B5EF4-FFF2-40B4-BE49-F238E27FC236}">
                <a16:creationId xmlns:a16="http://schemas.microsoft.com/office/drawing/2014/main" id="{EC788CF9-FBB5-A2D9-4ABD-C2CBE5476BD1}"/>
              </a:ext>
            </a:extLst>
          </p:cNvPr>
          <p:cNvSpPr/>
          <p:nvPr/>
        </p:nvSpPr>
        <p:spPr>
          <a:xfrm rot="18917642">
            <a:off x="4174164" y="4160632"/>
            <a:ext cx="486991" cy="12343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702E500-07E8-A6FB-FEB0-9060B396EA7F}"/>
              </a:ext>
            </a:extLst>
          </p:cNvPr>
          <p:cNvSpPr txBox="1"/>
          <p:nvPr/>
        </p:nvSpPr>
        <p:spPr>
          <a:xfrm>
            <a:off x="5514229" y="3922546"/>
            <a:ext cx="2164375" cy="523220"/>
          </a:xfrm>
          <a:prstGeom prst="rect">
            <a:avLst/>
          </a:prstGeom>
          <a:noFill/>
        </p:spPr>
        <p:txBody>
          <a:bodyPr wrap="none" rtlCol="0">
            <a:spAutoFit/>
          </a:bodyPr>
          <a:lstStyle/>
          <a:p>
            <a:pPr algn="ctr"/>
            <a:r>
              <a:rPr lang="en-US" dirty="0"/>
              <a:t>Distributed or centralized</a:t>
            </a:r>
          </a:p>
          <a:p>
            <a:pPr algn="ctr"/>
            <a:r>
              <a:rPr lang="en-US" dirty="0"/>
              <a:t>communication step</a:t>
            </a:r>
          </a:p>
        </p:txBody>
      </p:sp>
      <p:sp>
        <p:nvSpPr>
          <p:cNvPr id="28" name="Rectangle 27">
            <a:extLst>
              <a:ext uri="{FF2B5EF4-FFF2-40B4-BE49-F238E27FC236}">
                <a16:creationId xmlns:a16="http://schemas.microsoft.com/office/drawing/2014/main" id="{22F36C41-1216-A05E-0E59-DDF377240719}"/>
              </a:ext>
            </a:extLst>
          </p:cNvPr>
          <p:cNvSpPr/>
          <p:nvPr/>
        </p:nvSpPr>
        <p:spPr>
          <a:xfrm>
            <a:off x="1216533" y="5037872"/>
            <a:ext cx="1620748" cy="307777"/>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accent6">
                  <a:lumMod val="75000"/>
                </a:schemeClr>
              </a:solidFill>
            </a:endParaRPr>
          </a:p>
        </p:txBody>
      </p:sp>
      <p:sp>
        <p:nvSpPr>
          <p:cNvPr id="29" name="Rectangle 28">
            <a:extLst>
              <a:ext uri="{FF2B5EF4-FFF2-40B4-BE49-F238E27FC236}">
                <a16:creationId xmlns:a16="http://schemas.microsoft.com/office/drawing/2014/main" id="{4FEBD018-61CD-3FDB-487F-90089C502B7A}"/>
              </a:ext>
            </a:extLst>
          </p:cNvPr>
          <p:cNvSpPr/>
          <p:nvPr/>
        </p:nvSpPr>
        <p:spPr>
          <a:xfrm>
            <a:off x="2855173" y="5035165"/>
            <a:ext cx="1620748" cy="30777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accent2">
                  <a:lumMod val="75000"/>
                </a:schemeClr>
              </a:solidFill>
            </a:endParaRPr>
          </a:p>
        </p:txBody>
      </p:sp>
      <p:sp>
        <p:nvSpPr>
          <p:cNvPr id="30" name="Rectangle 29">
            <a:extLst>
              <a:ext uri="{FF2B5EF4-FFF2-40B4-BE49-F238E27FC236}">
                <a16:creationId xmlns:a16="http://schemas.microsoft.com/office/drawing/2014/main" id="{77EE1228-3FA3-281E-0775-198755595832}"/>
              </a:ext>
            </a:extLst>
          </p:cNvPr>
          <p:cNvSpPr/>
          <p:nvPr/>
        </p:nvSpPr>
        <p:spPr>
          <a:xfrm>
            <a:off x="4489351" y="5037201"/>
            <a:ext cx="1620748" cy="307777"/>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accent3">
                  <a:lumMod val="75000"/>
                </a:schemeClr>
              </a:solidFill>
            </a:endParaRPr>
          </a:p>
        </p:txBody>
      </p:sp>
      <p:sp>
        <p:nvSpPr>
          <p:cNvPr id="31" name="Rectangle 30">
            <a:extLst>
              <a:ext uri="{FF2B5EF4-FFF2-40B4-BE49-F238E27FC236}">
                <a16:creationId xmlns:a16="http://schemas.microsoft.com/office/drawing/2014/main" id="{0F111C76-B253-0A23-9517-21544C04F664}"/>
              </a:ext>
            </a:extLst>
          </p:cNvPr>
          <p:cNvSpPr/>
          <p:nvPr/>
        </p:nvSpPr>
        <p:spPr>
          <a:xfrm>
            <a:off x="6120705" y="5031188"/>
            <a:ext cx="1620748" cy="307777"/>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solidFill>
                <a:srgbClr val="7030A0"/>
              </a:solidFill>
            </a:endParaRPr>
          </a:p>
        </p:txBody>
      </p:sp>
      <p:sp>
        <p:nvSpPr>
          <p:cNvPr id="32" name="TextBox 31">
            <a:extLst>
              <a:ext uri="{FF2B5EF4-FFF2-40B4-BE49-F238E27FC236}">
                <a16:creationId xmlns:a16="http://schemas.microsoft.com/office/drawing/2014/main" id="{47C9E1D2-6D25-60FB-D65B-9EEC80A112C6}"/>
              </a:ext>
            </a:extLst>
          </p:cNvPr>
          <p:cNvSpPr txBox="1"/>
          <p:nvPr/>
        </p:nvSpPr>
        <p:spPr>
          <a:xfrm>
            <a:off x="2333695" y="5362322"/>
            <a:ext cx="4949700" cy="307777"/>
          </a:xfrm>
          <a:prstGeom prst="rect">
            <a:avLst/>
          </a:prstGeom>
          <a:noFill/>
        </p:spPr>
        <p:txBody>
          <a:bodyPr wrap="square" rtlCol="0">
            <a:spAutoFit/>
          </a:bodyPr>
          <a:lstStyle/>
          <a:p>
            <a:r>
              <a:rPr lang="en-US" dirty="0"/>
              <a:t>Entire </a:t>
            </a:r>
            <a:r>
              <a:rPr lang="en-US" dirty="0" err="1"/>
              <a:t>hypervector</a:t>
            </a:r>
            <a:r>
              <a:rPr lang="en-US" dirty="0"/>
              <a:t> in one location. Can produce final result</a:t>
            </a:r>
          </a:p>
        </p:txBody>
      </p:sp>
      <p:sp>
        <p:nvSpPr>
          <p:cNvPr id="33" name="TextBox 32">
            <a:extLst>
              <a:ext uri="{FF2B5EF4-FFF2-40B4-BE49-F238E27FC236}">
                <a16:creationId xmlns:a16="http://schemas.microsoft.com/office/drawing/2014/main" id="{47B5B6B9-E747-D3B4-DEC6-67E00E9D5663}"/>
              </a:ext>
            </a:extLst>
          </p:cNvPr>
          <p:cNvSpPr txBox="1"/>
          <p:nvPr/>
        </p:nvSpPr>
        <p:spPr>
          <a:xfrm>
            <a:off x="6945464" y="318052"/>
            <a:ext cx="1128835" cy="307777"/>
          </a:xfrm>
          <a:prstGeom prst="rect">
            <a:avLst/>
          </a:prstGeom>
          <a:noFill/>
        </p:spPr>
        <p:txBody>
          <a:bodyPr wrap="none" rtlCol="0">
            <a:spAutoFit/>
          </a:bodyPr>
          <a:lstStyle/>
          <a:p>
            <a:r>
              <a:rPr lang="en-US" dirty="0"/>
              <a:t>Future work</a:t>
            </a:r>
          </a:p>
        </p:txBody>
      </p:sp>
    </p:spTree>
    <p:extLst>
      <p:ext uri="{BB962C8B-B14F-4D97-AF65-F5344CB8AC3E}">
        <p14:creationId xmlns:p14="http://schemas.microsoft.com/office/powerpoint/2010/main" val="383201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3" grpId="0" animBg="1"/>
      <p:bldP spid="14" grpId="0" animBg="1"/>
      <p:bldP spid="15"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animBg="1"/>
      <p:bldP spid="29" grpId="0" animBg="1"/>
      <p:bldP spid="30" grpId="0" animBg="1"/>
      <p:bldP spid="31" grpId="0" animBg="1"/>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936CDA-969F-17CC-0547-108697930E77}"/>
              </a:ext>
            </a:extLst>
          </p:cNvPr>
          <p:cNvSpPr>
            <a:spLocks noGrp="1"/>
          </p:cNvSpPr>
          <p:nvPr>
            <p:ph type="title"/>
          </p:nvPr>
        </p:nvSpPr>
        <p:spPr/>
        <p:txBody>
          <a:bodyPr/>
          <a:lstStyle/>
          <a:p>
            <a:r>
              <a:rPr lang="en-US" dirty="0"/>
              <a:t>HPC’s Future If We Do Not Change Course</a:t>
            </a:r>
          </a:p>
        </p:txBody>
      </p:sp>
      <p:sp>
        <p:nvSpPr>
          <p:cNvPr id="5" name="Text Placeholder 4">
            <a:extLst>
              <a:ext uri="{FF2B5EF4-FFF2-40B4-BE49-F238E27FC236}">
                <a16:creationId xmlns:a16="http://schemas.microsoft.com/office/drawing/2014/main" id="{43F3FCFD-7BC7-AAF0-90E9-8EAFF444DAB1}"/>
              </a:ext>
            </a:extLst>
          </p:cNvPr>
          <p:cNvSpPr>
            <a:spLocks noGrp="1"/>
          </p:cNvSpPr>
          <p:nvPr>
            <p:ph type="body" idx="1"/>
          </p:nvPr>
        </p:nvSpPr>
        <p:spPr/>
        <p:txBody>
          <a:bodyPr/>
          <a:lstStyle/>
          <a:p>
            <a:endParaRPr lang="en-US"/>
          </a:p>
        </p:txBody>
      </p:sp>
      <p:sp>
        <p:nvSpPr>
          <p:cNvPr id="6" name="Subtitle 5">
            <a:extLst>
              <a:ext uri="{FF2B5EF4-FFF2-40B4-BE49-F238E27FC236}">
                <a16:creationId xmlns:a16="http://schemas.microsoft.com/office/drawing/2014/main" id="{7F77223D-F809-7D27-E074-2F5B85157D66}"/>
              </a:ext>
            </a:extLst>
          </p:cNvPr>
          <p:cNvSpPr>
            <a:spLocks noGrp="1"/>
          </p:cNvSpPr>
          <p:nvPr>
            <p:ph type="subTitle" idx="2"/>
          </p:nvPr>
        </p:nvSpPr>
        <p:spPr>
          <a:xfrm>
            <a:off x="430214" y="935396"/>
            <a:ext cx="8229600" cy="457200"/>
          </a:xfrm>
        </p:spPr>
        <p:txBody>
          <a:bodyPr/>
          <a:lstStyle/>
          <a:p>
            <a:r>
              <a:rPr lang="en-US" dirty="0"/>
              <a:t>“Business as usual” is not sustainable</a:t>
            </a:r>
          </a:p>
        </p:txBody>
      </p:sp>
      <p:pic>
        <p:nvPicPr>
          <p:cNvPr id="7" name="Picture 6">
            <a:extLst>
              <a:ext uri="{FF2B5EF4-FFF2-40B4-BE49-F238E27FC236}">
                <a16:creationId xmlns:a16="http://schemas.microsoft.com/office/drawing/2014/main" id="{24632685-106C-E5E5-7494-86A3C182BECD}"/>
              </a:ext>
            </a:extLst>
          </p:cNvPr>
          <p:cNvPicPr>
            <a:picLocks noChangeAspect="1"/>
          </p:cNvPicPr>
          <p:nvPr/>
        </p:nvPicPr>
        <p:blipFill>
          <a:blip r:embed="rId3"/>
          <a:stretch>
            <a:fillRect/>
          </a:stretch>
        </p:blipFill>
        <p:spPr>
          <a:xfrm>
            <a:off x="46706" y="1779353"/>
            <a:ext cx="9080282" cy="4442294"/>
          </a:xfrm>
          <a:prstGeom prst="rect">
            <a:avLst/>
          </a:prstGeom>
        </p:spPr>
      </p:pic>
      <p:sp>
        <p:nvSpPr>
          <p:cNvPr id="8" name="TextBox 7">
            <a:extLst>
              <a:ext uri="{FF2B5EF4-FFF2-40B4-BE49-F238E27FC236}">
                <a16:creationId xmlns:a16="http://schemas.microsoft.com/office/drawing/2014/main" id="{71D584F5-F057-3D9F-FC32-E784ED339503}"/>
              </a:ext>
            </a:extLst>
          </p:cNvPr>
          <p:cNvSpPr txBox="1"/>
          <p:nvPr/>
        </p:nvSpPr>
        <p:spPr>
          <a:xfrm>
            <a:off x="4603859" y="6271094"/>
            <a:ext cx="2156360" cy="307777"/>
          </a:xfrm>
          <a:prstGeom prst="rect">
            <a:avLst/>
          </a:prstGeom>
          <a:noFill/>
        </p:spPr>
        <p:txBody>
          <a:bodyPr wrap="none" rtlCol="0">
            <a:spAutoFit/>
          </a:bodyPr>
          <a:lstStyle/>
          <a:p>
            <a:r>
              <a:rPr lang="en-US" dirty="0"/>
              <a:t>Credit: John </a:t>
            </a:r>
            <a:r>
              <a:rPr lang="en-US" dirty="0" err="1"/>
              <a:t>Shalf</a:t>
            </a:r>
            <a:r>
              <a:rPr lang="en-US" dirty="0"/>
              <a:t>, LBNL</a:t>
            </a:r>
          </a:p>
        </p:txBody>
      </p:sp>
    </p:spTree>
    <p:extLst>
      <p:ext uri="{BB962C8B-B14F-4D97-AF65-F5344CB8AC3E}">
        <p14:creationId xmlns:p14="http://schemas.microsoft.com/office/powerpoint/2010/main" val="31916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1658-8469-EE06-1E67-EFB9EB369F1F}"/>
              </a:ext>
            </a:extLst>
          </p:cNvPr>
          <p:cNvSpPr>
            <a:spLocks noGrp="1"/>
          </p:cNvSpPr>
          <p:nvPr>
            <p:ph type="title"/>
          </p:nvPr>
        </p:nvSpPr>
        <p:spPr/>
        <p:txBody>
          <a:bodyPr/>
          <a:lstStyle/>
          <a:p>
            <a:r>
              <a:rPr lang="en-US" dirty="0"/>
              <a:t>Bit Error Rate (BER) in Emerging Devices</a:t>
            </a:r>
          </a:p>
        </p:txBody>
      </p:sp>
      <p:sp>
        <p:nvSpPr>
          <p:cNvPr id="3" name="Text Placeholder 2">
            <a:extLst>
              <a:ext uri="{FF2B5EF4-FFF2-40B4-BE49-F238E27FC236}">
                <a16:creationId xmlns:a16="http://schemas.microsoft.com/office/drawing/2014/main" id="{D4052B53-AAC9-8CB8-3CEB-6C79A5662011}"/>
              </a:ext>
            </a:extLst>
          </p:cNvPr>
          <p:cNvSpPr>
            <a:spLocks noGrp="1"/>
          </p:cNvSpPr>
          <p:nvPr>
            <p:ph type="body" idx="1"/>
          </p:nvPr>
        </p:nvSpPr>
        <p:spPr>
          <a:xfrm>
            <a:off x="457200" y="1828800"/>
            <a:ext cx="4537166" cy="4343400"/>
          </a:xfrm>
        </p:spPr>
        <p:txBody>
          <a:bodyPr/>
          <a:lstStyle/>
          <a:p>
            <a:r>
              <a:rPr lang="en-US" dirty="0"/>
              <a:t>BER depends on applied gate voltage, process variation, and temperature</a:t>
            </a:r>
          </a:p>
          <a:p>
            <a:pPr lvl="1"/>
            <a:r>
              <a:rPr lang="en-US" dirty="0"/>
              <a:t>BER is affected asymmetrically for 0s and 1s with temperature</a:t>
            </a:r>
          </a:p>
          <a:p>
            <a:pPr lvl="1"/>
            <a:r>
              <a:rPr lang="en-US" dirty="0"/>
              <a:t>0 to become 1 more probable</a:t>
            </a:r>
          </a:p>
          <a:p>
            <a:pPr lvl="1"/>
            <a:r>
              <a:rPr lang="en-US" dirty="0"/>
              <a:t>Almost a linear relationship</a:t>
            </a:r>
          </a:p>
          <a:p>
            <a:r>
              <a:rPr lang="en-US" dirty="0"/>
              <a:t>At 85C and different read voltages:</a:t>
            </a:r>
          </a:p>
          <a:p>
            <a:pPr lvl="1"/>
            <a:r>
              <a:rPr lang="en-US" dirty="0"/>
              <a:t>14nm </a:t>
            </a:r>
            <a:r>
              <a:rPr lang="en-US" dirty="0" err="1"/>
              <a:t>FeFET</a:t>
            </a:r>
            <a:r>
              <a:rPr lang="en-US" dirty="0"/>
              <a:t>, 10nm Fe layer</a:t>
            </a:r>
          </a:p>
          <a:p>
            <a:pPr lvl="1"/>
            <a:r>
              <a:rPr lang="en-US" dirty="0"/>
              <a:t>0.1V</a:t>
            </a:r>
          </a:p>
          <a:p>
            <a:pPr lvl="2"/>
            <a:r>
              <a:rPr lang="en-US" dirty="0"/>
              <a:t>P</a:t>
            </a:r>
            <a:r>
              <a:rPr lang="en-US" baseline="-25000" dirty="0"/>
              <a:t>01</a:t>
            </a:r>
            <a:r>
              <a:rPr lang="en-US" dirty="0"/>
              <a:t> = 2.198%</a:t>
            </a:r>
          </a:p>
          <a:p>
            <a:pPr lvl="2"/>
            <a:r>
              <a:rPr lang="en-US" dirty="0"/>
              <a:t>P</a:t>
            </a:r>
            <a:r>
              <a:rPr lang="en-US" baseline="-25000" dirty="0"/>
              <a:t>10</a:t>
            </a:r>
            <a:r>
              <a:rPr lang="en-US" dirty="0"/>
              <a:t> = 1.090%</a:t>
            </a:r>
          </a:p>
          <a:p>
            <a:pPr lvl="1"/>
            <a:r>
              <a:rPr lang="en-US" dirty="0"/>
              <a:t>0.25V</a:t>
            </a:r>
          </a:p>
          <a:p>
            <a:pPr lvl="2"/>
            <a:r>
              <a:rPr lang="en-US" dirty="0"/>
              <a:t>P</a:t>
            </a:r>
            <a:r>
              <a:rPr lang="en-US" baseline="-25000" dirty="0"/>
              <a:t>01</a:t>
            </a:r>
            <a:r>
              <a:rPr lang="en-US" dirty="0"/>
              <a:t> = 2.098%</a:t>
            </a:r>
          </a:p>
          <a:p>
            <a:pPr lvl="2"/>
            <a:r>
              <a:rPr lang="en-US" dirty="0"/>
              <a:t>P</a:t>
            </a:r>
            <a:r>
              <a:rPr lang="en-US" baseline="-25000" dirty="0"/>
              <a:t>10</a:t>
            </a:r>
            <a:r>
              <a:rPr lang="en-US" dirty="0"/>
              <a:t> = 0.190%</a:t>
            </a:r>
          </a:p>
        </p:txBody>
      </p:sp>
      <p:sp>
        <p:nvSpPr>
          <p:cNvPr id="4" name="Slide Number Placeholder 3">
            <a:extLst>
              <a:ext uri="{FF2B5EF4-FFF2-40B4-BE49-F238E27FC236}">
                <a16:creationId xmlns:a16="http://schemas.microsoft.com/office/drawing/2014/main" id="{10573995-E971-E1E8-A04C-FAF571053A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Subtitle 4">
            <a:extLst>
              <a:ext uri="{FF2B5EF4-FFF2-40B4-BE49-F238E27FC236}">
                <a16:creationId xmlns:a16="http://schemas.microsoft.com/office/drawing/2014/main" id="{5D09B9AA-10BA-D288-7DA2-34D2B083D28D}"/>
              </a:ext>
            </a:extLst>
          </p:cNvPr>
          <p:cNvSpPr>
            <a:spLocks noGrp="1"/>
          </p:cNvSpPr>
          <p:nvPr>
            <p:ph type="subTitle" idx="2"/>
          </p:nvPr>
        </p:nvSpPr>
        <p:spPr/>
        <p:txBody>
          <a:bodyPr/>
          <a:lstStyle/>
          <a:p>
            <a:r>
              <a:rPr lang="en-US" dirty="0"/>
              <a:t>Ferroelectrics as an example</a:t>
            </a:r>
          </a:p>
        </p:txBody>
      </p:sp>
      <p:pic>
        <p:nvPicPr>
          <p:cNvPr id="7" name="Picture 6">
            <a:extLst>
              <a:ext uri="{FF2B5EF4-FFF2-40B4-BE49-F238E27FC236}">
                <a16:creationId xmlns:a16="http://schemas.microsoft.com/office/drawing/2014/main" id="{5DEE4926-E38A-252D-FE5D-096B8A2DB7C9}"/>
              </a:ext>
            </a:extLst>
          </p:cNvPr>
          <p:cNvPicPr>
            <a:picLocks noChangeAspect="1"/>
          </p:cNvPicPr>
          <p:nvPr/>
        </p:nvPicPr>
        <p:blipFill>
          <a:blip r:embed="rId3"/>
          <a:stretch>
            <a:fillRect/>
          </a:stretch>
        </p:blipFill>
        <p:spPr>
          <a:xfrm>
            <a:off x="5126598" y="2101263"/>
            <a:ext cx="3543560" cy="3554954"/>
          </a:xfrm>
          <a:prstGeom prst="rect">
            <a:avLst/>
          </a:prstGeom>
        </p:spPr>
      </p:pic>
      <p:sp>
        <p:nvSpPr>
          <p:cNvPr id="8" name="TextBox 7">
            <a:extLst>
              <a:ext uri="{FF2B5EF4-FFF2-40B4-BE49-F238E27FC236}">
                <a16:creationId xmlns:a16="http://schemas.microsoft.com/office/drawing/2014/main" id="{CEA21B75-9694-ECA3-5FC2-C6650E9FD337}"/>
              </a:ext>
            </a:extLst>
          </p:cNvPr>
          <p:cNvSpPr txBox="1"/>
          <p:nvPr/>
        </p:nvSpPr>
        <p:spPr>
          <a:xfrm>
            <a:off x="337929" y="6451374"/>
            <a:ext cx="7507183" cy="246221"/>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a:t>
            </a:r>
            <a:r>
              <a:rPr lang="en-US" sz="1000" dirty="0" err="1">
                <a:latin typeface="Helvetica" panose="020B0604020202020204" pitchFamily="34" charset="0"/>
                <a:cs typeface="Helvetica" panose="020B0604020202020204" pitchFamily="34" charset="0"/>
              </a:rPr>
              <a:t>FeFET</a:t>
            </a:r>
            <a:r>
              <a:rPr lang="en-US" sz="1000" dirty="0">
                <a:latin typeface="Helvetica" panose="020B0604020202020204" pitchFamily="34" charset="0"/>
                <a:cs typeface="Helvetica" panose="020B0604020202020204" pitchFamily="34" charset="0"/>
              </a:rPr>
              <a:t>-Based Binarized Neural Networks Under Temperature-Dependent Bit Errors”, IEEE Transactions on Computers, July 2022</a:t>
            </a:r>
          </a:p>
        </p:txBody>
      </p:sp>
    </p:spTree>
    <p:extLst>
      <p:ext uri="{BB962C8B-B14F-4D97-AF65-F5344CB8AC3E}">
        <p14:creationId xmlns:p14="http://schemas.microsoft.com/office/powerpoint/2010/main" val="2350956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BA4E5-91A6-1F56-4C0A-A3DF1E51741B}"/>
              </a:ext>
            </a:extLst>
          </p:cNvPr>
          <p:cNvSpPr>
            <a:spLocks noGrp="1"/>
          </p:cNvSpPr>
          <p:nvPr>
            <p:ph type="title"/>
          </p:nvPr>
        </p:nvSpPr>
        <p:spPr/>
        <p:txBody>
          <a:bodyPr/>
          <a:lstStyle/>
          <a:p>
            <a:r>
              <a:rPr lang="en-US" dirty="0"/>
              <a:t>Reliable AI Models can Mask Bit Errors</a:t>
            </a:r>
          </a:p>
        </p:txBody>
      </p:sp>
      <p:sp>
        <p:nvSpPr>
          <p:cNvPr id="3" name="Text Placeholder 2">
            <a:extLst>
              <a:ext uri="{FF2B5EF4-FFF2-40B4-BE49-F238E27FC236}">
                <a16:creationId xmlns:a16="http://schemas.microsoft.com/office/drawing/2014/main" id="{F5F28473-C486-EA19-D516-5BF362114827}"/>
              </a:ext>
            </a:extLst>
          </p:cNvPr>
          <p:cNvSpPr>
            <a:spLocks noGrp="1"/>
          </p:cNvSpPr>
          <p:nvPr>
            <p:ph type="body" idx="1"/>
          </p:nvPr>
        </p:nvSpPr>
        <p:spPr>
          <a:xfrm>
            <a:off x="457200" y="1828800"/>
            <a:ext cx="8229600" cy="1467394"/>
          </a:xfrm>
        </p:spPr>
        <p:txBody>
          <a:bodyPr/>
          <a:lstStyle/>
          <a:p>
            <a:r>
              <a:rPr lang="en-US" dirty="0"/>
              <a:t>Framework based on hyperdimensional computing (HDC) and compared against a graph neural network (GNN)</a:t>
            </a:r>
          </a:p>
          <a:p>
            <a:pPr lvl="1"/>
            <a:r>
              <a:rPr lang="en-US" dirty="0"/>
              <a:t>Study includes models of </a:t>
            </a:r>
            <a:r>
              <a:rPr lang="en-US" dirty="0" err="1"/>
              <a:t>FeFETs</a:t>
            </a:r>
            <a:r>
              <a:rPr lang="en-US" dirty="0"/>
              <a:t> as well as </a:t>
            </a:r>
            <a:r>
              <a:rPr lang="en-US" dirty="0" err="1"/>
              <a:t>FeFET</a:t>
            </a:r>
            <a:r>
              <a:rPr lang="en-US" dirty="0"/>
              <a:t> hardware blocks for memory, element-wise vector product, and vector-matrix product</a:t>
            </a:r>
          </a:p>
        </p:txBody>
      </p:sp>
      <p:sp>
        <p:nvSpPr>
          <p:cNvPr id="4" name="Slide Number Placeholder 3">
            <a:extLst>
              <a:ext uri="{FF2B5EF4-FFF2-40B4-BE49-F238E27FC236}">
                <a16:creationId xmlns:a16="http://schemas.microsoft.com/office/drawing/2014/main" id="{E6DFCF08-25E8-9ADE-7F9D-1393027B97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Subtitle 4">
            <a:extLst>
              <a:ext uri="{FF2B5EF4-FFF2-40B4-BE49-F238E27FC236}">
                <a16:creationId xmlns:a16="http://schemas.microsoft.com/office/drawing/2014/main" id="{63F44AC3-0071-26C0-7281-F8969FEF24AF}"/>
              </a:ext>
            </a:extLst>
          </p:cNvPr>
          <p:cNvSpPr>
            <a:spLocks noGrp="1"/>
          </p:cNvSpPr>
          <p:nvPr>
            <p:ph type="subTitle" idx="2"/>
          </p:nvPr>
        </p:nvSpPr>
        <p:spPr/>
        <p:txBody>
          <a:bodyPr/>
          <a:lstStyle/>
          <a:p>
            <a:r>
              <a:rPr lang="en-US" dirty="0"/>
              <a:t>So we can allow devices to be error prone thus more efficient</a:t>
            </a:r>
          </a:p>
        </p:txBody>
      </p:sp>
      <p:sp>
        <p:nvSpPr>
          <p:cNvPr id="6" name="TextBox 5">
            <a:extLst>
              <a:ext uri="{FF2B5EF4-FFF2-40B4-BE49-F238E27FC236}">
                <a16:creationId xmlns:a16="http://schemas.microsoft.com/office/drawing/2014/main" id="{51FD239B-9CA6-3612-4B95-FEE8049E1613}"/>
              </a:ext>
            </a:extLst>
          </p:cNvPr>
          <p:cNvSpPr txBox="1"/>
          <p:nvPr/>
        </p:nvSpPr>
        <p:spPr>
          <a:xfrm>
            <a:off x="1265391" y="6475229"/>
            <a:ext cx="5745484" cy="246221"/>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“Reliable Hyperdimensional Reasoning on Unreliable Emerging Technologies”, IEEE ICCAD, 2023</a:t>
            </a:r>
          </a:p>
        </p:txBody>
      </p:sp>
      <p:pic>
        <p:nvPicPr>
          <p:cNvPr id="8" name="Picture 7">
            <a:extLst>
              <a:ext uri="{FF2B5EF4-FFF2-40B4-BE49-F238E27FC236}">
                <a16:creationId xmlns:a16="http://schemas.microsoft.com/office/drawing/2014/main" id="{92C23C80-3C68-0BB8-4BD5-FE73E0B0783B}"/>
              </a:ext>
            </a:extLst>
          </p:cNvPr>
          <p:cNvPicPr>
            <a:picLocks noChangeAspect="1"/>
          </p:cNvPicPr>
          <p:nvPr/>
        </p:nvPicPr>
        <p:blipFill>
          <a:blip r:embed="rId3"/>
          <a:stretch>
            <a:fillRect/>
          </a:stretch>
        </p:blipFill>
        <p:spPr>
          <a:xfrm>
            <a:off x="1213324" y="3073933"/>
            <a:ext cx="6229670" cy="2787793"/>
          </a:xfrm>
          <a:prstGeom prst="rect">
            <a:avLst/>
          </a:prstGeom>
        </p:spPr>
      </p:pic>
      <p:sp>
        <p:nvSpPr>
          <p:cNvPr id="9" name="TextBox 8">
            <a:extLst>
              <a:ext uri="{FF2B5EF4-FFF2-40B4-BE49-F238E27FC236}">
                <a16:creationId xmlns:a16="http://schemas.microsoft.com/office/drawing/2014/main" id="{19D7D7A7-3366-D63D-9A56-387783A6146B}"/>
              </a:ext>
            </a:extLst>
          </p:cNvPr>
          <p:cNvSpPr txBox="1"/>
          <p:nvPr/>
        </p:nvSpPr>
        <p:spPr>
          <a:xfrm>
            <a:off x="2046515" y="5861726"/>
            <a:ext cx="4929555" cy="307777"/>
          </a:xfrm>
          <a:prstGeom prst="rect">
            <a:avLst/>
          </a:prstGeom>
          <a:noFill/>
        </p:spPr>
        <p:txBody>
          <a:bodyPr wrap="none" rtlCol="0">
            <a:spAutoFit/>
          </a:bodyPr>
          <a:lstStyle/>
          <a:p>
            <a:r>
              <a:rPr lang="en-US" dirty="0"/>
              <a:t>MRR: Mean reciprocal rank. X-axis on a per-thousand scale</a:t>
            </a:r>
          </a:p>
        </p:txBody>
      </p:sp>
      <p:sp>
        <p:nvSpPr>
          <p:cNvPr id="10" name="TextBox 9">
            <a:extLst>
              <a:ext uri="{FF2B5EF4-FFF2-40B4-BE49-F238E27FC236}">
                <a16:creationId xmlns:a16="http://schemas.microsoft.com/office/drawing/2014/main" id="{B31AB45A-A62B-0692-3B63-C0EFE31E203F}"/>
              </a:ext>
            </a:extLst>
          </p:cNvPr>
          <p:cNvSpPr txBox="1"/>
          <p:nvPr/>
        </p:nvSpPr>
        <p:spPr>
          <a:xfrm>
            <a:off x="609600" y="6199255"/>
            <a:ext cx="7991290" cy="246221"/>
          </a:xfrm>
          <a:prstGeom prst="rect">
            <a:avLst/>
          </a:prstGeom>
          <a:noFill/>
        </p:spPr>
        <p:txBody>
          <a:bodyPr wrap="none" rtlCol="0">
            <a:spAutoFit/>
          </a:bodyPr>
          <a:lstStyle/>
          <a:p>
            <a:r>
              <a:rPr lang="en-US" sz="1000" dirty="0"/>
              <a:t>MRR measures the average reciprocal rank of predictions, with higher scores indicating more accurate predictions ranked closer to the top</a:t>
            </a:r>
          </a:p>
        </p:txBody>
      </p:sp>
    </p:spTree>
    <p:extLst>
      <p:ext uri="{BB962C8B-B14F-4D97-AF65-F5344CB8AC3E}">
        <p14:creationId xmlns:p14="http://schemas.microsoft.com/office/powerpoint/2010/main" val="4194095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E038-B477-4469-A63F-3628C69150AE}"/>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C79805E4-B76B-8289-A1AF-60830839F7D0}"/>
              </a:ext>
            </a:extLst>
          </p:cNvPr>
          <p:cNvSpPr>
            <a:spLocks noGrp="1"/>
          </p:cNvSpPr>
          <p:nvPr>
            <p:ph type="body" idx="1"/>
          </p:nvPr>
        </p:nvSpPr>
        <p:spPr>
          <a:xfrm>
            <a:off x="430214" y="1976846"/>
            <a:ext cx="8229600" cy="4103914"/>
          </a:xfrm>
        </p:spPr>
        <p:txBody>
          <a:bodyPr/>
          <a:lstStyle/>
          <a:p>
            <a:pPr marL="127000" indent="0">
              <a:buNone/>
            </a:pPr>
            <a:r>
              <a:rPr lang="en-US" dirty="0"/>
              <a:t>Questions?</a:t>
            </a:r>
          </a:p>
        </p:txBody>
      </p:sp>
      <p:sp>
        <p:nvSpPr>
          <p:cNvPr id="4" name="Slide Number Placeholder 3">
            <a:extLst>
              <a:ext uri="{FF2B5EF4-FFF2-40B4-BE49-F238E27FC236}">
                <a16:creationId xmlns:a16="http://schemas.microsoft.com/office/drawing/2014/main" id="{F9177C95-EDA0-691F-F500-06CA537F26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Subtitle 4">
            <a:extLst>
              <a:ext uri="{FF2B5EF4-FFF2-40B4-BE49-F238E27FC236}">
                <a16:creationId xmlns:a16="http://schemas.microsoft.com/office/drawing/2014/main" id="{29BF6FFB-4731-89B9-923D-B3403B9F8CF7}"/>
              </a:ext>
            </a:extLst>
          </p:cNvPr>
          <p:cNvSpPr>
            <a:spLocks noGrp="1"/>
          </p:cNvSpPr>
          <p:nvPr>
            <p:ph type="subTitle" idx="2"/>
          </p:nvPr>
        </p:nvSpPr>
        <p:spPr>
          <a:xfrm>
            <a:off x="457200" y="918754"/>
            <a:ext cx="8229600" cy="822960"/>
          </a:xfrm>
        </p:spPr>
        <p:txBody>
          <a:bodyPr/>
          <a:lstStyle/>
          <a:p>
            <a:r>
              <a:rPr lang="en-US" dirty="0"/>
              <a:t>Lets adapt compute models to mask unreliability, reduce area, and reduce power</a:t>
            </a:r>
          </a:p>
          <a:p>
            <a:r>
              <a:rPr lang="en-US" dirty="0"/>
              <a:t>This will allow more efficient compute and in domains that are impractical now</a:t>
            </a:r>
          </a:p>
        </p:txBody>
      </p:sp>
      <p:pic>
        <p:nvPicPr>
          <p:cNvPr id="6" name="Picture 2" descr="Image result for questions image">
            <a:extLst>
              <a:ext uri="{FF2B5EF4-FFF2-40B4-BE49-F238E27FC236}">
                <a16:creationId xmlns:a16="http://schemas.microsoft.com/office/drawing/2014/main" id="{DA94E864-683B-6A42-9DFE-33B1E49172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74076" y="2476642"/>
            <a:ext cx="4222566" cy="3879708"/>
          </a:xfrm>
          <a:prstGeom prst="rect">
            <a:avLst/>
          </a:prstGeom>
          <a:noFill/>
          <a:ln w="12700">
            <a:miter lim="4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8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242079-25DD-1C4A-5B99-73B143838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1D8BF-A591-6548-C377-1C94E19EA376}"/>
              </a:ext>
            </a:extLst>
          </p:cNvPr>
          <p:cNvSpPr>
            <a:spLocks noGrp="1"/>
          </p:cNvSpPr>
          <p:nvPr>
            <p:ph type="title"/>
          </p:nvPr>
        </p:nvSpPr>
        <p:spPr/>
        <p:txBody>
          <a:bodyPr/>
          <a:lstStyle/>
          <a:p>
            <a:r>
              <a:rPr lang="en-US" dirty="0"/>
              <a:t>Power Limits</a:t>
            </a:r>
          </a:p>
        </p:txBody>
      </p:sp>
      <p:sp>
        <p:nvSpPr>
          <p:cNvPr id="4" name="Slide Number Placeholder 3">
            <a:extLst>
              <a:ext uri="{FF2B5EF4-FFF2-40B4-BE49-F238E27FC236}">
                <a16:creationId xmlns:a16="http://schemas.microsoft.com/office/drawing/2014/main" id="{AB69EF59-E68E-5BD9-9FDD-52B97E518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Subtitle 4">
            <a:extLst>
              <a:ext uri="{FF2B5EF4-FFF2-40B4-BE49-F238E27FC236}">
                <a16:creationId xmlns:a16="http://schemas.microsoft.com/office/drawing/2014/main" id="{0985DF62-E6B4-AD0D-3E12-FC87D19C0836}"/>
              </a:ext>
            </a:extLst>
          </p:cNvPr>
          <p:cNvSpPr>
            <a:spLocks noGrp="1"/>
          </p:cNvSpPr>
          <p:nvPr>
            <p:ph type="subTitle" idx="2"/>
          </p:nvPr>
        </p:nvSpPr>
        <p:spPr/>
        <p:txBody>
          <a:bodyPr/>
          <a:lstStyle/>
          <a:p>
            <a:r>
              <a:rPr lang="en-US" dirty="0"/>
              <a:t>Simple 16-bit adder. Results with </a:t>
            </a:r>
            <a:r>
              <a:rPr lang="en-US" dirty="0" err="1"/>
              <a:t>qPalace</a:t>
            </a:r>
            <a:r>
              <a:rPr lang="en-US" dirty="0"/>
              <a:t>. 50% activity factor in every input</a:t>
            </a:r>
          </a:p>
        </p:txBody>
      </p:sp>
      <p:pic>
        <p:nvPicPr>
          <p:cNvPr id="2050" name="Picture 2">
            <a:extLst>
              <a:ext uri="{FF2B5EF4-FFF2-40B4-BE49-F238E27FC236}">
                <a16:creationId xmlns:a16="http://schemas.microsoft.com/office/drawing/2014/main" id="{15B0E1C5-7DBF-D7F6-4499-DAEC425EB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41" y="1852482"/>
            <a:ext cx="6124575" cy="127635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739BB561-30B3-5682-7D20-C5E45144A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70" y="3334805"/>
            <a:ext cx="5562600" cy="8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191BCC6-25FF-1FC9-A096-ED44659BB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70" y="4407552"/>
            <a:ext cx="5486400" cy="2238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390E96-2746-CCA8-231D-C4890A301251}"/>
              </a:ext>
            </a:extLst>
          </p:cNvPr>
          <p:cNvSpPr txBox="1"/>
          <p:nvPr/>
        </p:nvSpPr>
        <p:spPr>
          <a:xfrm>
            <a:off x="4679237" y="212072"/>
            <a:ext cx="3980577" cy="276999"/>
          </a:xfrm>
          <a:prstGeom prst="rect">
            <a:avLst/>
          </a:prstGeom>
          <a:noFill/>
        </p:spPr>
        <p:txBody>
          <a:bodyPr wrap="none" rtlCol="0">
            <a:spAutoFit/>
          </a:bodyPr>
          <a:lstStyle/>
          <a:p>
            <a:pPr rtl="0">
              <a:spcAft>
                <a:spcPts val="1200"/>
              </a:spcAft>
            </a:pPr>
            <a:r>
              <a:rPr lang="en-US" sz="1200" b="0" i="0" u="sng" strike="noStrike" dirty="0">
                <a:solidFill>
                  <a:srgbClr val="0097A7"/>
                </a:solidFill>
                <a:effectLst/>
                <a:latin typeface="Arial" panose="020B0604020202020204" pitchFamily="34" charset="0"/>
                <a:hlinkClick r:id="rId5"/>
              </a:rPr>
              <a:t>https://github.com/andreamurillomtz/decimation_filter.git</a:t>
            </a:r>
            <a:endParaRPr lang="en-US" sz="1200" b="0" dirty="0">
              <a:effectLst/>
            </a:endParaRPr>
          </a:p>
        </p:txBody>
      </p:sp>
      <p:sp>
        <p:nvSpPr>
          <p:cNvPr id="7" name="Rectangle 6">
            <a:extLst>
              <a:ext uri="{FF2B5EF4-FFF2-40B4-BE49-F238E27FC236}">
                <a16:creationId xmlns:a16="http://schemas.microsoft.com/office/drawing/2014/main" id="{C115AE08-5F6F-DAE5-DF03-841CBEFD2762}"/>
              </a:ext>
            </a:extLst>
          </p:cNvPr>
          <p:cNvSpPr/>
          <p:nvPr/>
        </p:nvSpPr>
        <p:spPr>
          <a:xfrm>
            <a:off x="3520997" y="2111828"/>
            <a:ext cx="1403700" cy="10170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C2357844-F3B0-80DF-B151-C3FC8A17A88A}"/>
              </a:ext>
            </a:extLst>
          </p:cNvPr>
          <p:cNvSpPr>
            <a:spLocks noGrp="1"/>
          </p:cNvSpPr>
          <p:nvPr>
            <p:ph type="body" idx="1"/>
          </p:nvPr>
        </p:nvSpPr>
        <p:spPr>
          <a:xfrm>
            <a:off x="6657702" y="1981200"/>
            <a:ext cx="2029097" cy="4375150"/>
          </a:xfrm>
        </p:spPr>
        <p:txBody>
          <a:bodyPr/>
          <a:lstStyle/>
          <a:p>
            <a:pPr marL="127000" indent="0">
              <a:buNone/>
            </a:pPr>
            <a:r>
              <a:rPr lang="en-US" b="1" dirty="0"/>
              <a:t>~1000x gap with </a:t>
            </a:r>
            <a:r>
              <a:rPr lang="el-GR" b="1" dirty="0"/>
              <a:t>μ</a:t>
            </a:r>
            <a:r>
              <a:rPr lang="en-US" b="1" dirty="0"/>
              <a:t>W target</a:t>
            </a:r>
          </a:p>
          <a:p>
            <a:pPr marL="127000" indent="0">
              <a:buNone/>
            </a:pPr>
            <a:endParaRPr lang="en-US" dirty="0"/>
          </a:p>
          <a:p>
            <a:pPr marL="127000" indent="0">
              <a:buNone/>
            </a:pPr>
            <a:r>
              <a:rPr lang="en-US" dirty="0"/>
              <a:t>How to reduce power?</a:t>
            </a:r>
          </a:p>
          <a:p>
            <a:r>
              <a:rPr lang="en-US" dirty="0"/>
              <a:t>ERSFQ/</a:t>
            </a:r>
            <a:r>
              <a:rPr lang="en-US" dirty="0" err="1"/>
              <a:t>eSFQ</a:t>
            </a:r>
            <a:r>
              <a:rPr lang="en-US" dirty="0"/>
              <a:t> (static power)</a:t>
            </a:r>
          </a:p>
          <a:p>
            <a:r>
              <a:rPr lang="en-US" dirty="0"/>
              <a:t>Fewer gates (smaller circuit)</a:t>
            </a:r>
          </a:p>
          <a:p>
            <a:r>
              <a:rPr lang="en-US" dirty="0"/>
              <a:t>Lower activity factor</a:t>
            </a:r>
          </a:p>
          <a:p>
            <a:r>
              <a:rPr lang="en-US" dirty="0"/>
              <a:t>Lower clock frequency</a:t>
            </a:r>
          </a:p>
        </p:txBody>
      </p:sp>
      <p:sp>
        <p:nvSpPr>
          <p:cNvPr id="9" name="TextBox 8">
            <a:extLst>
              <a:ext uri="{FF2B5EF4-FFF2-40B4-BE49-F238E27FC236}">
                <a16:creationId xmlns:a16="http://schemas.microsoft.com/office/drawing/2014/main" id="{2B88D0A7-79AB-6929-0B66-C4D991B2E584}"/>
              </a:ext>
            </a:extLst>
          </p:cNvPr>
          <p:cNvSpPr txBox="1"/>
          <p:nvPr/>
        </p:nvSpPr>
        <p:spPr>
          <a:xfrm>
            <a:off x="3383280" y="1806172"/>
            <a:ext cx="1757212" cy="307777"/>
          </a:xfrm>
          <a:prstGeom prst="rect">
            <a:avLst/>
          </a:prstGeom>
          <a:noFill/>
        </p:spPr>
        <p:txBody>
          <a:bodyPr wrap="none" rtlCol="0">
            <a:spAutoFit/>
          </a:bodyPr>
          <a:lstStyle/>
          <a:p>
            <a:r>
              <a:rPr lang="en-US" dirty="0">
                <a:solidFill>
                  <a:srgbClr val="FF0000"/>
                </a:solidFill>
              </a:rPr>
              <a:t>10mW active power</a:t>
            </a:r>
          </a:p>
        </p:txBody>
      </p:sp>
    </p:spTree>
    <p:extLst>
      <p:ext uri="{BB962C8B-B14F-4D97-AF65-F5344CB8AC3E}">
        <p14:creationId xmlns:p14="http://schemas.microsoft.com/office/powerpoint/2010/main" val="3845514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028A509-2185-C01F-D657-DB1129AA7BD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8E40F39-D61F-D956-6808-BCBD4CC0C56C}"/>
              </a:ext>
            </a:extLst>
          </p:cNvPr>
          <p:cNvSpPr>
            <a:spLocks noGrp="1"/>
          </p:cNvSpPr>
          <p:nvPr>
            <p:ph type="title"/>
          </p:nvPr>
        </p:nvSpPr>
        <p:spPr/>
        <p:txBody>
          <a:bodyPr/>
          <a:lstStyle/>
          <a:p>
            <a:r>
              <a:rPr lang="en-US" dirty="0"/>
              <a:t>Background: Superconductivity</a:t>
            </a:r>
          </a:p>
        </p:txBody>
      </p:sp>
      <p:sp>
        <p:nvSpPr>
          <p:cNvPr id="11" name="Slide Number Placeholder 10">
            <a:extLst>
              <a:ext uri="{FF2B5EF4-FFF2-40B4-BE49-F238E27FC236}">
                <a16:creationId xmlns:a16="http://schemas.microsoft.com/office/drawing/2014/main" id="{5B10268F-DF5D-AA34-EC00-1B02DCEE14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12" name="Subtitle 11">
            <a:extLst>
              <a:ext uri="{FF2B5EF4-FFF2-40B4-BE49-F238E27FC236}">
                <a16:creationId xmlns:a16="http://schemas.microsoft.com/office/drawing/2014/main" id="{DE7797E6-0AD9-3124-0BA5-8666CCBF9C14}"/>
              </a:ext>
            </a:extLst>
          </p:cNvPr>
          <p:cNvSpPr>
            <a:spLocks noGrp="1"/>
          </p:cNvSpPr>
          <p:nvPr>
            <p:ph type="subTitle" idx="9"/>
          </p:nvPr>
        </p:nvSpPr>
        <p:spPr/>
        <p:txBody>
          <a:bodyPr/>
          <a:lstStyle/>
          <a:p>
            <a:r>
              <a:rPr lang="en-US" dirty="0"/>
              <a:t>Resistance of mercury and other materials drops to near zero below ~4K</a:t>
            </a:r>
          </a:p>
        </p:txBody>
      </p:sp>
      <p:pic>
        <p:nvPicPr>
          <p:cNvPr id="13" name="Picture 2" descr="Related image">
            <a:extLst>
              <a:ext uri="{FF2B5EF4-FFF2-40B4-BE49-F238E27FC236}">
                <a16:creationId xmlns:a16="http://schemas.microsoft.com/office/drawing/2014/main" id="{9A53FE15-D3A4-C278-4DE6-512721814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626" y="2198073"/>
            <a:ext cx="4804748" cy="2978943"/>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Shape 177">
            <a:extLst>
              <a:ext uri="{FF2B5EF4-FFF2-40B4-BE49-F238E27FC236}">
                <a16:creationId xmlns:a16="http://schemas.microsoft.com/office/drawing/2014/main" id="{A1526632-8E60-4BF0-CBA6-19D2E7874FBC}"/>
              </a:ext>
            </a:extLst>
          </p:cNvPr>
          <p:cNvSpPr/>
          <p:nvPr/>
        </p:nvSpPr>
        <p:spPr>
          <a:xfrm>
            <a:off x="1497874" y="6356350"/>
            <a:ext cx="5831033" cy="26160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2000">
                <a:latin typeface="+mn-lt"/>
                <a:ea typeface="+mn-ea"/>
                <a:cs typeface="+mn-cs"/>
                <a:sym typeface="Helvetica"/>
              </a:defRPr>
            </a:lvl1pPr>
          </a:lstStyle>
          <a:p>
            <a:pPr algn="ctr"/>
            <a:r>
              <a:rPr lang="en-US" sz="1100" dirty="0"/>
              <a:t>Gallardo et al, “Superconductivity observation in a (</a:t>
            </a:r>
            <a:r>
              <a:rPr lang="en-US" sz="1100" dirty="0" err="1"/>
              <a:t>CuInTe</a:t>
            </a:r>
            <a:r>
              <a:rPr lang="en-US" sz="1100" dirty="0"/>
              <a:t> 2 ) 1-x (</a:t>
            </a:r>
            <a:r>
              <a:rPr lang="en-US" sz="1100" dirty="0" err="1"/>
              <a:t>NbTe</a:t>
            </a:r>
            <a:r>
              <a:rPr lang="en-US" sz="1100" dirty="0"/>
              <a:t>) x alloy with x=0.5”</a:t>
            </a:r>
            <a:endParaRPr sz="1100" dirty="0"/>
          </a:p>
        </p:txBody>
      </p:sp>
      <p:sp>
        <p:nvSpPr>
          <p:cNvPr id="15" name="Oval 14">
            <a:extLst>
              <a:ext uri="{FF2B5EF4-FFF2-40B4-BE49-F238E27FC236}">
                <a16:creationId xmlns:a16="http://schemas.microsoft.com/office/drawing/2014/main" id="{19430E7D-DF97-7436-2A27-16E3EF904986}"/>
              </a:ext>
            </a:extLst>
          </p:cNvPr>
          <p:cNvSpPr/>
          <p:nvPr/>
        </p:nvSpPr>
        <p:spPr>
          <a:xfrm>
            <a:off x="2459526" y="4603438"/>
            <a:ext cx="1558835" cy="449277"/>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039134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9EDB-D015-EF91-A5CD-FCA2100AE6ED}"/>
              </a:ext>
            </a:extLst>
          </p:cNvPr>
          <p:cNvSpPr>
            <a:spLocks noGrp="1"/>
          </p:cNvSpPr>
          <p:nvPr>
            <p:ph type="title"/>
          </p:nvPr>
        </p:nvSpPr>
        <p:spPr/>
        <p:txBody>
          <a:bodyPr/>
          <a:lstStyle/>
          <a:p>
            <a:r>
              <a:rPr lang="en-US" dirty="0"/>
              <a:t>On-Chip Data Movement Efficiency is Impressive</a:t>
            </a:r>
          </a:p>
        </p:txBody>
      </p:sp>
      <p:sp>
        <p:nvSpPr>
          <p:cNvPr id="4" name="Slide Number Placeholder 3">
            <a:extLst>
              <a:ext uri="{FF2B5EF4-FFF2-40B4-BE49-F238E27FC236}">
                <a16:creationId xmlns:a16="http://schemas.microsoft.com/office/drawing/2014/main" id="{8D096CA9-5D78-CF44-630A-0ED8A87A0C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5" name="Subtitle 4">
            <a:extLst>
              <a:ext uri="{FF2B5EF4-FFF2-40B4-BE49-F238E27FC236}">
                <a16:creationId xmlns:a16="http://schemas.microsoft.com/office/drawing/2014/main" id="{D3AA369E-7F22-4D4B-95AE-2829D858843F}"/>
              </a:ext>
            </a:extLst>
          </p:cNvPr>
          <p:cNvSpPr>
            <a:spLocks noGrp="1"/>
          </p:cNvSpPr>
          <p:nvPr>
            <p:ph type="subTitle" idx="2"/>
          </p:nvPr>
        </p:nvSpPr>
        <p:spPr>
          <a:xfrm>
            <a:off x="440558" y="1045251"/>
            <a:ext cx="8229600" cy="457200"/>
          </a:xfrm>
        </p:spPr>
        <p:txBody>
          <a:bodyPr/>
          <a:lstStyle/>
          <a:p>
            <a:r>
              <a:rPr lang="en-US" dirty="0"/>
              <a:t>May cause us to re-think architectures</a:t>
            </a:r>
          </a:p>
        </p:txBody>
      </p:sp>
      <p:pic>
        <p:nvPicPr>
          <p:cNvPr id="6" name="Picture 5">
            <a:extLst>
              <a:ext uri="{FF2B5EF4-FFF2-40B4-BE49-F238E27FC236}">
                <a16:creationId xmlns:a16="http://schemas.microsoft.com/office/drawing/2014/main" id="{1D0D0D2C-64E0-C2EF-19D7-F60DF8BD84C4}"/>
              </a:ext>
            </a:extLst>
          </p:cNvPr>
          <p:cNvPicPr>
            <a:picLocks noChangeAspect="1"/>
          </p:cNvPicPr>
          <p:nvPr/>
        </p:nvPicPr>
        <p:blipFill>
          <a:blip r:embed="rId2"/>
          <a:stretch>
            <a:fillRect/>
          </a:stretch>
        </p:blipFill>
        <p:spPr>
          <a:xfrm>
            <a:off x="1622235" y="1779450"/>
            <a:ext cx="5845558" cy="4576900"/>
          </a:xfrm>
          <a:prstGeom prst="rect">
            <a:avLst/>
          </a:prstGeom>
        </p:spPr>
      </p:pic>
      <p:sp>
        <p:nvSpPr>
          <p:cNvPr id="7" name="TextBox 6">
            <a:extLst>
              <a:ext uri="{FF2B5EF4-FFF2-40B4-BE49-F238E27FC236}">
                <a16:creationId xmlns:a16="http://schemas.microsoft.com/office/drawing/2014/main" id="{EF0DDFF6-98B8-82AA-1B46-D2897378537D}"/>
              </a:ext>
            </a:extLst>
          </p:cNvPr>
          <p:cNvSpPr txBox="1"/>
          <p:nvPr/>
        </p:nvSpPr>
        <p:spPr>
          <a:xfrm>
            <a:off x="398409" y="6356350"/>
            <a:ext cx="8172430" cy="276999"/>
          </a:xfrm>
          <a:prstGeom prst="rect">
            <a:avLst/>
          </a:prstGeom>
          <a:noFill/>
        </p:spPr>
        <p:txBody>
          <a:bodyPr wrap="none" rtlCol="0">
            <a:spAutoFit/>
          </a:bodyPr>
          <a:lstStyle/>
          <a:p>
            <a:r>
              <a:rPr lang="en-US" sz="1200" b="0" i="0" dirty="0">
                <a:solidFill>
                  <a:srgbClr val="333333"/>
                </a:solidFill>
                <a:effectLst/>
                <a:latin typeface="Helvetica Neue"/>
              </a:rPr>
              <a:t>IEEE International Roadmap for Devices and Systems, “Cryogenic Electronics and Quantum Information Processing.”</a:t>
            </a:r>
          </a:p>
        </p:txBody>
      </p:sp>
    </p:spTree>
    <p:extLst>
      <p:ext uri="{BB962C8B-B14F-4D97-AF65-F5344CB8AC3E}">
        <p14:creationId xmlns:p14="http://schemas.microsoft.com/office/powerpoint/2010/main" val="2158239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Left-Right Arrow 30">
            <a:extLst>
              <a:ext uri="{FF2B5EF4-FFF2-40B4-BE49-F238E27FC236}">
                <a16:creationId xmlns:a16="http://schemas.microsoft.com/office/drawing/2014/main" id="{6239E8B5-F9DB-7248-D539-6AA2973C3B85}"/>
              </a:ext>
            </a:extLst>
          </p:cNvPr>
          <p:cNvSpPr/>
          <p:nvPr/>
        </p:nvSpPr>
        <p:spPr>
          <a:xfrm>
            <a:off x="2873112" y="1667611"/>
            <a:ext cx="3254294" cy="515033"/>
          </a:xfrm>
          <a:prstGeom prst="lef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782"/>
            <a:r>
              <a:rPr lang="en-US" sz="1350" dirty="0">
                <a:solidFill>
                  <a:srgbClr val="FFFFFF"/>
                </a:solidFill>
                <a:latin typeface="Arial" panose="020B0604020202020204"/>
              </a:rPr>
              <a:t>Cross-Validation</a:t>
            </a:r>
          </a:p>
        </p:txBody>
      </p:sp>
      <p:sp>
        <p:nvSpPr>
          <p:cNvPr id="13" name="Rounded Rectangle 12">
            <a:extLst>
              <a:ext uri="{FF2B5EF4-FFF2-40B4-BE49-F238E27FC236}">
                <a16:creationId xmlns:a16="http://schemas.microsoft.com/office/drawing/2014/main" id="{AEC6FAF2-6898-5283-0AD6-61D6510C25DC}"/>
              </a:ext>
            </a:extLst>
          </p:cNvPr>
          <p:cNvSpPr/>
          <p:nvPr/>
        </p:nvSpPr>
        <p:spPr>
          <a:xfrm>
            <a:off x="-9152" y="1653128"/>
            <a:ext cx="2854420" cy="4348290"/>
          </a:xfrm>
          <a:prstGeom prst="roundRect">
            <a:avLst>
              <a:gd name="adj" fmla="val 565"/>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endParaRPr lang="en-US" sz="1350">
              <a:solidFill>
                <a:srgbClr val="FFFFFF"/>
              </a:solidFill>
              <a:latin typeface="Arial" panose="020B0604020202020204"/>
            </a:endParaRPr>
          </a:p>
        </p:txBody>
      </p:sp>
      <p:sp>
        <p:nvSpPr>
          <p:cNvPr id="17" name="Rounded Rectangle 16">
            <a:extLst>
              <a:ext uri="{FF2B5EF4-FFF2-40B4-BE49-F238E27FC236}">
                <a16:creationId xmlns:a16="http://schemas.microsoft.com/office/drawing/2014/main" id="{82B6E4ED-7961-3C37-B6A6-2197D481E5E2}"/>
              </a:ext>
            </a:extLst>
          </p:cNvPr>
          <p:cNvSpPr/>
          <p:nvPr/>
        </p:nvSpPr>
        <p:spPr>
          <a:xfrm>
            <a:off x="6138908" y="1667611"/>
            <a:ext cx="3008191" cy="4348290"/>
          </a:xfrm>
          <a:prstGeom prst="roundRect">
            <a:avLst>
              <a:gd name="adj" fmla="val 565"/>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endParaRPr lang="en-US" sz="1350">
              <a:solidFill>
                <a:srgbClr val="FFFFFF"/>
              </a:solidFill>
              <a:latin typeface="Arial" panose="020B0604020202020204"/>
            </a:endParaRPr>
          </a:p>
        </p:txBody>
      </p:sp>
      <p:sp>
        <p:nvSpPr>
          <p:cNvPr id="48" name="Rounded Rectangle 47">
            <a:extLst>
              <a:ext uri="{FF2B5EF4-FFF2-40B4-BE49-F238E27FC236}">
                <a16:creationId xmlns:a16="http://schemas.microsoft.com/office/drawing/2014/main" id="{923A3532-FA55-AC31-F4EC-B6AA36B3104A}"/>
              </a:ext>
            </a:extLst>
          </p:cNvPr>
          <p:cNvSpPr/>
          <p:nvPr/>
        </p:nvSpPr>
        <p:spPr>
          <a:xfrm>
            <a:off x="-735" y="5071854"/>
            <a:ext cx="9144000" cy="922843"/>
          </a:xfrm>
          <a:prstGeom prst="roundRect">
            <a:avLst>
              <a:gd name="adj" fmla="val 5514"/>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endParaRPr lang="en-US" sz="1350">
              <a:solidFill>
                <a:srgbClr val="FFFFFF"/>
              </a:solidFill>
              <a:latin typeface="Arial" panose="020B0604020202020204"/>
            </a:endParaRPr>
          </a:p>
        </p:txBody>
      </p:sp>
      <p:sp>
        <p:nvSpPr>
          <p:cNvPr id="50" name="Rounded Rectangle 49">
            <a:extLst>
              <a:ext uri="{FF2B5EF4-FFF2-40B4-BE49-F238E27FC236}">
                <a16:creationId xmlns:a16="http://schemas.microsoft.com/office/drawing/2014/main" id="{B2F69219-9D44-388C-D9A1-5A9AC8297A0A}"/>
              </a:ext>
            </a:extLst>
          </p:cNvPr>
          <p:cNvSpPr/>
          <p:nvPr/>
        </p:nvSpPr>
        <p:spPr>
          <a:xfrm>
            <a:off x="0" y="4158443"/>
            <a:ext cx="9144000" cy="916635"/>
          </a:xfrm>
          <a:prstGeom prst="roundRect">
            <a:avLst>
              <a:gd name="adj" fmla="val 5514"/>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endParaRPr lang="en-US" sz="1350">
              <a:solidFill>
                <a:srgbClr val="FFFFFF"/>
              </a:solidFill>
              <a:latin typeface="Arial" panose="020B0604020202020204"/>
            </a:endParaRPr>
          </a:p>
        </p:txBody>
      </p:sp>
      <p:sp>
        <p:nvSpPr>
          <p:cNvPr id="51" name="Rounded Rectangle 50">
            <a:extLst>
              <a:ext uri="{FF2B5EF4-FFF2-40B4-BE49-F238E27FC236}">
                <a16:creationId xmlns:a16="http://schemas.microsoft.com/office/drawing/2014/main" id="{050A7CCC-6686-50B7-77C8-72C6795DC5C9}"/>
              </a:ext>
            </a:extLst>
          </p:cNvPr>
          <p:cNvSpPr/>
          <p:nvPr/>
        </p:nvSpPr>
        <p:spPr>
          <a:xfrm>
            <a:off x="-735" y="3236964"/>
            <a:ext cx="9144000" cy="916635"/>
          </a:xfrm>
          <a:prstGeom prst="roundRect">
            <a:avLst>
              <a:gd name="adj" fmla="val 5514"/>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endParaRPr lang="en-US" sz="1350">
              <a:solidFill>
                <a:srgbClr val="FFFFFF"/>
              </a:solidFill>
              <a:latin typeface="Arial" panose="020B0604020202020204"/>
            </a:endParaRPr>
          </a:p>
        </p:txBody>
      </p:sp>
      <p:sp>
        <p:nvSpPr>
          <p:cNvPr id="52" name="Rounded Rectangle 51">
            <a:extLst>
              <a:ext uri="{FF2B5EF4-FFF2-40B4-BE49-F238E27FC236}">
                <a16:creationId xmlns:a16="http://schemas.microsoft.com/office/drawing/2014/main" id="{F6EB91DD-111C-EEBD-1341-A6F62DBEE268}"/>
              </a:ext>
            </a:extLst>
          </p:cNvPr>
          <p:cNvSpPr/>
          <p:nvPr/>
        </p:nvSpPr>
        <p:spPr>
          <a:xfrm>
            <a:off x="0" y="2193309"/>
            <a:ext cx="9143265" cy="1037999"/>
          </a:xfrm>
          <a:prstGeom prst="roundRect">
            <a:avLst>
              <a:gd name="adj" fmla="val 5514"/>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endParaRPr lang="en-US" sz="1350" dirty="0">
              <a:solidFill>
                <a:srgbClr val="FFFFFF"/>
              </a:solidFill>
              <a:latin typeface="Arial" panose="020B0604020202020204"/>
            </a:endParaRPr>
          </a:p>
        </p:txBody>
      </p:sp>
      <p:sp>
        <p:nvSpPr>
          <p:cNvPr id="5" name="Rounded Rectangle 4">
            <a:extLst>
              <a:ext uri="{FF2B5EF4-FFF2-40B4-BE49-F238E27FC236}">
                <a16:creationId xmlns:a16="http://schemas.microsoft.com/office/drawing/2014/main" id="{9AC8E19A-6A39-5BD0-401B-10684A40D136}"/>
              </a:ext>
            </a:extLst>
          </p:cNvPr>
          <p:cNvSpPr/>
          <p:nvPr/>
        </p:nvSpPr>
        <p:spPr>
          <a:xfrm>
            <a:off x="0" y="1646407"/>
            <a:ext cx="2859931" cy="536237"/>
          </a:xfrm>
          <a:prstGeom prst="round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r>
              <a:rPr lang="en-US" sz="1350" b="1" dirty="0">
                <a:solidFill>
                  <a:srgbClr val="FFFFFF"/>
                </a:solidFill>
                <a:latin typeface="Arial" panose="020B0604020202020204"/>
              </a:rPr>
              <a:t>Theory / Modeling / Simulation</a:t>
            </a:r>
          </a:p>
          <a:p>
            <a:pPr algn="ctr" defTabSz="685782"/>
            <a:r>
              <a:rPr lang="en-US" sz="1350" dirty="0">
                <a:solidFill>
                  <a:srgbClr val="FFFFFF"/>
                </a:solidFill>
                <a:latin typeface="Arial" panose="020B0604020202020204"/>
              </a:rPr>
              <a:t>(Applied Math and HPC)</a:t>
            </a:r>
          </a:p>
        </p:txBody>
      </p:sp>
      <p:sp>
        <p:nvSpPr>
          <p:cNvPr id="6" name="Rounded Rectangle 5">
            <a:extLst>
              <a:ext uri="{FF2B5EF4-FFF2-40B4-BE49-F238E27FC236}">
                <a16:creationId xmlns:a16="http://schemas.microsoft.com/office/drawing/2014/main" id="{8F25664C-B8F8-0A23-8CA2-9BB00785AC23}"/>
              </a:ext>
            </a:extLst>
          </p:cNvPr>
          <p:cNvSpPr/>
          <p:nvPr/>
        </p:nvSpPr>
        <p:spPr>
          <a:xfrm>
            <a:off x="6127405" y="1646408"/>
            <a:ext cx="3016595" cy="536237"/>
          </a:xfrm>
          <a:prstGeom prst="round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r>
              <a:rPr lang="en-US" sz="1350" b="1" dirty="0">
                <a:solidFill>
                  <a:srgbClr val="FFFFFF"/>
                </a:solidFill>
                <a:latin typeface="Arial" panose="020B0604020202020204"/>
              </a:rPr>
              <a:t>Experiment /Synthesis / Prototype</a:t>
            </a:r>
          </a:p>
          <a:p>
            <a:pPr algn="ctr" defTabSz="685782"/>
            <a:r>
              <a:rPr lang="en-US" sz="1350" dirty="0">
                <a:solidFill>
                  <a:srgbClr val="FFFFFF"/>
                </a:solidFill>
                <a:latin typeface="Arial" panose="020B0604020202020204"/>
              </a:rPr>
              <a:t>(Experimental Facilities)</a:t>
            </a:r>
          </a:p>
        </p:txBody>
      </p:sp>
      <p:sp>
        <p:nvSpPr>
          <p:cNvPr id="7" name="Rectangle 6">
            <a:extLst>
              <a:ext uri="{FF2B5EF4-FFF2-40B4-BE49-F238E27FC236}">
                <a16:creationId xmlns:a16="http://schemas.microsoft.com/office/drawing/2014/main" id="{0A75DBFD-4EEB-D895-0870-A71951C04516}"/>
              </a:ext>
            </a:extLst>
          </p:cNvPr>
          <p:cNvSpPr/>
          <p:nvPr/>
        </p:nvSpPr>
        <p:spPr>
          <a:xfrm>
            <a:off x="2806431" y="2192798"/>
            <a:ext cx="3334156" cy="1044166"/>
          </a:xfrm>
          <a:prstGeom prst="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defTabSz="685782"/>
            <a:r>
              <a:rPr lang="en-US" sz="1500" b="1" u="sng" dirty="0">
                <a:solidFill>
                  <a:srgbClr val="FFFFFF"/>
                </a:solidFill>
                <a:latin typeface="Arial" panose="020B0604020202020204"/>
              </a:rPr>
              <a:t>Systems</a:t>
            </a:r>
            <a:endParaRPr lang="en-US" sz="1800" b="1" u="sng" dirty="0">
              <a:solidFill>
                <a:srgbClr val="FFFFFF"/>
              </a:solidFill>
              <a:latin typeface="Arial" panose="020B0604020202020204"/>
            </a:endParaRPr>
          </a:p>
          <a:p>
            <a:pPr algn="ctr" defTabSz="685782"/>
            <a:r>
              <a:rPr lang="en-US" sz="1350" dirty="0">
                <a:solidFill>
                  <a:srgbClr val="FFFFFF"/>
                </a:solidFill>
                <a:latin typeface="Arial" panose="020B0604020202020204"/>
              </a:rPr>
              <a:t>Resource Disaggregation</a:t>
            </a:r>
          </a:p>
          <a:p>
            <a:pPr algn="ctr" defTabSz="685782"/>
            <a:r>
              <a:rPr lang="en-US" sz="1350" dirty="0">
                <a:solidFill>
                  <a:srgbClr val="FFFFFF"/>
                </a:solidFill>
                <a:latin typeface="Arial" panose="020B0604020202020204"/>
              </a:rPr>
              <a:t>Photonic Interconnects</a:t>
            </a:r>
          </a:p>
          <a:p>
            <a:pPr algn="ctr" defTabSz="685782"/>
            <a:r>
              <a:rPr lang="en-US" sz="1350" dirty="0">
                <a:solidFill>
                  <a:srgbClr val="FFFFFF"/>
                </a:solidFill>
                <a:latin typeface="Arial" panose="020B0604020202020204"/>
              </a:rPr>
              <a:t>Neuromorphic/non-Von/compute</a:t>
            </a:r>
          </a:p>
          <a:p>
            <a:pPr algn="ctr" defTabSz="685782"/>
            <a:endParaRPr lang="en-US" sz="1350" dirty="0">
              <a:solidFill>
                <a:srgbClr val="FFFFFF"/>
              </a:solidFill>
              <a:latin typeface="Arial" panose="020B0604020202020204"/>
            </a:endParaRPr>
          </a:p>
        </p:txBody>
      </p:sp>
      <p:sp>
        <p:nvSpPr>
          <p:cNvPr id="8" name="Rectangle 7">
            <a:extLst>
              <a:ext uri="{FF2B5EF4-FFF2-40B4-BE49-F238E27FC236}">
                <a16:creationId xmlns:a16="http://schemas.microsoft.com/office/drawing/2014/main" id="{22EBBDD7-4068-C70D-83CB-F409487BB0A0}"/>
              </a:ext>
            </a:extLst>
          </p:cNvPr>
          <p:cNvSpPr/>
          <p:nvPr/>
        </p:nvSpPr>
        <p:spPr>
          <a:xfrm>
            <a:off x="2793250" y="3227462"/>
            <a:ext cx="3334156" cy="967290"/>
          </a:xfrm>
          <a:prstGeom prst="rect">
            <a:avLst/>
          </a:prstGeom>
          <a:solidFill>
            <a:schemeClr val="accent3">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defTabSz="685782"/>
            <a:r>
              <a:rPr lang="en-US" sz="1500" b="1" u="sng" dirty="0">
                <a:solidFill>
                  <a:srgbClr val="FFFFFF"/>
                </a:solidFill>
                <a:latin typeface="Arial" panose="020B0604020202020204"/>
              </a:rPr>
              <a:t>Circuits</a:t>
            </a:r>
            <a:endParaRPr lang="en-US" sz="1350" b="1" u="sng" dirty="0">
              <a:solidFill>
                <a:srgbClr val="FFFFFF"/>
              </a:solidFill>
              <a:latin typeface="Arial" panose="020B0604020202020204"/>
            </a:endParaRPr>
          </a:p>
          <a:p>
            <a:pPr algn="ctr" defTabSz="685782"/>
            <a:r>
              <a:rPr lang="en-US" sz="1350" dirty="0">
                <a:solidFill>
                  <a:srgbClr val="FFFFFF"/>
                </a:solidFill>
                <a:latin typeface="Arial" panose="020B0604020202020204"/>
              </a:rPr>
              <a:t>Automated std. cell generation</a:t>
            </a:r>
          </a:p>
          <a:p>
            <a:pPr algn="ctr" defTabSz="685782"/>
            <a:r>
              <a:rPr lang="en-US" sz="1350" dirty="0">
                <a:solidFill>
                  <a:srgbClr val="FFFFFF"/>
                </a:solidFill>
                <a:latin typeface="Arial" panose="020B0604020202020204"/>
              </a:rPr>
              <a:t>EDA/Circuit Synthesis</a:t>
            </a:r>
          </a:p>
          <a:p>
            <a:pPr algn="ctr" defTabSz="685782"/>
            <a:r>
              <a:rPr lang="en-US" sz="1350" dirty="0">
                <a:solidFill>
                  <a:srgbClr val="FFFFFF"/>
                </a:solidFill>
                <a:latin typeface="Arial" panose="020B0604020202020204"/>
              </a:rPr>
              <a:t> Superconducting Race Logic</a:t>
            </a:r>
          </a:p>
        </p:txBody>
      </p:sp>
      <p:sp>
        <p:nvSpPr>
          <p:cNvPr id="9" name="Rectangle 8">
            <a:extLst>
              <a:ext uri="{FF2B5EF4-FFF2-40B4-BE49-F238E27FC236}">
                <a16:creationId xmlns:a16="http://schemas.microsoft.com/office/drawing/2014/main" id="{C61D78C6-517F-68E3-4BD6-758A521243CD}"/>
              </a:ext>
            </a:extLst>
          </p:cNvPr>
          <p:cNvSpPr/>
          <p:nvPr/>
        </p:nvSpPr>
        <p:spPr>
          <a:xfrm>
            <a:off x="2793251" y="4159258"/>
            <a:ext cx="3334156" cy="10333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782"/>
            <a:r>
              <a:rPr lang="en-US" sz="1350" b="1" u="sng" dirty="0">
                <a:solidFill>
                  <a:srgbClr val="FFFFFF"/>
                </a:solidFill>
                <a:latin typeface="Arial" panose="020B0604020202020204"/>
              </a:rPr>
              <a:t>Devices</a:t>
            </a:r>
          </a:p>
          <a:p>
            <a:pPr algn="ctr" defTabSz="685782"/>
            <a:r>
              <a:rPr lang="en-US" sz="1350" dirty="0" err="1">
                <a:solidFill>
                  <a:srgbClr val="FFFFFF"/>
                </a:solidFill>
                <a:latin typeface="Arial" panose="020B0604020202020204"/>
              </a:rPr>
              <a:t>ncFET</a:t>
            </a:r>
            <a:r>
              <a:rPr lang="en-US" sz="1350" dirty="0">
                <a:solidFill>
                  <a:srgbClr val="FFFFFF"/>
                </a:solidFill>
                <a:latin typeface="Arial" panose="020B0604020202020204"/>
              </a:rPr>
              <a:t> and MESO, Superconducting</a:t>
            </a:r>
          </a:p>
          <a:p>
            <a:pPr algn="ctr" defTabSz="685782"/>
            <a:r>
              <a:rPr lang="en-US" sz="1350" dirty="0">
                <a:solidFill>
                  <a:srgbClr val="FFFFFF"/>
                </a:solidFill>
                <a:latin typeface="Arial" panose="020B0604020202020204"/>
              </a:rPr>
              <a:t>Spin-orbit magnetoelectric logic/mem</a:t>
            </a:r>
          </a:p>
          <a:p>
            <a:pPr algn="ctr" defTabSz="685782"/>
            <a:r>
              <a:rPr lang="en-US" sz="1350" dirty="0">
                <a:solidFill>
                  <a:srgbClr val="FFFFFF"/>
                </a:solidFill>
                <a:latin typeface="Arial" panose="020B0604020202020204"/>
              </a:rPr>
              <a:t>EUREKA EUV Patterning</a:t>
            </a:r>
          </a:p>
          <a:p>
            <a:pPr algn="ctr" defTabSz="685782"/>
            <a:endParaRPr lang="en-US" sz="1350" dirty="0">
              <a:solidFill>
                <a:srgbClr val="FFFFFF"/>
              </a:solidFill>
              <a:latin typeface="Arial" panose="020B0604020202020204"/>
            </a:endParaRPr>
          </a:p>
        </p:txBody>
      </p:sp>
      <p:sp>
        <p:nvSpPr>
          <p:cNvPr id="10" name="Rectangle 9">
            <a:extLst>
              <a:ext uri="{FF2B5EF4-FFF2-40B4-BE49-F238E27FC236}">
                <a16:creationId xmlns:a16="http://schemas.microsoft.com/office/drawing/2014/main" id="{54C74523-E42F-C141-FF6D-5476C87E34D5}"/>
              </a:ext>
            </a:extLst>
          </p:cNvPr>
          <p:cNvSpPr/>
          <p:nvPr/>
        </p:nvSpPr>
        <p:spPr>
          <a:xfrm>
            <a:off x="2806431" y="5086006"/>
            <a:ext cx="3334156" cy="931019"/>
          </a:xfrm>
          <a:prstGeom prst="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defTabSz="685782"/>
            <a:r>
              <a:rPr lang="en-US" sz="1350" b="1" u="sng" dirty="0">
                <a:solidFill>
                  <a:srgbClr val="FFFFFF"/>
                </a:solidFill>
                <a:latin typeface="Arial" panose="020B0604020202020204"/>
              </a:rPr>
              <a:t>Materials</a:t>
            </a:r>
          </a:p>
          <a:p>
            <a:pPr algn="ctr" defTabSz="685782"/>
            <a:r>
              <a:rPr lang="en-US" sz="1350" dirty="0">
                <a:solidFill>
                  <a:srgbClr val="FFFFFF"/>
                </a:solidFill>
                <a:latin typeface="Arial" panose="020B0604020202020204"/>
              </a:rPr>
              <a:t>Superconducting Materials</a:t>
            </a:r>
          </a:p>
          <a:p>
            <a:pPr algn="ctr" defTabSz="685782"/>
            <a:r>
              <a:rPr lang="en-US" sz="1350" dirty="0">
                <a:solidFill>
                  <a:srgbClr val="FFFFFF"/>
                </a:solidFill>
                <a:latin typeface="Arial" panose="020B0604020202020204"/>
              </a:rPr>
              <a:t>Ferroelectrics, Multiferroics</a:t>
            </a:r>
          </a:p>
          <a:p>
            <a:pPr algn="ctr" defTabSz="685782"/>
            <a:r>
              <a:rPr lang="en-US" sz="1350" dirty="0">
                <a:solidFill>
                  <a:srgbClr val="FFFFFF"/>
                </a:solidFill>
                <a:latin typeface="Arial" panose="020B0604020202020204"/>
              </a:rPr>
              <a:t>Robotic/automated synthesis (A-Lab)</a:t>
            </a:r>
          </a:p>
        </p:txBody>
      </p:sp>
      <p:pic>
        <p:nvPicPr>
          <p:cNvPr id="14" name="Picture 2" descr="Image result for advanced light source logo">
            <a:extLst>
              <a:ext uri="{FF2B5EF4-FFF2-40B4-BE49-F238E27FC236}">
                <a16:creationId xmlns:a16="http://schemas.microsoft.com/office/drawing/2014/main" id="{C6D36088-FF71-5F46-42A0-F04CD98EAAB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43003" y="4184775"/>
            <a:ext cx="1475604" cy="867687"/>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8" descr="Image result for materials project logo">
            <a:extLst>
              <a:ext uri="{FF2B5EF4-FFF2-40B4-BE49-F238E27FC236}">
                <a16:creationId xmlns:a16="http://schemas.microsoft.com/office/drawing/2014/main" id="{CABD9BB8-4FA8-B38D-9644-4E4A458F2307}"/>
              </a:ext>
            </a:extLst>
          </p:cNvPr>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393" y="5033069"/>
            <a:ext cx="1190401" cy="983956"/>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8" descr="Molecular Foundry">
            <a:extLst>
              <a:ext uri="{FF2B5EF4-FFF2-40B4-BE49-F238E27FC236}">
                <a16:creationId xmlns:a16="http://schemas.microsoft.com/office/drawing/2014/main" id="{8D6DF396-D733-36E1-6622-9D6A1211246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0826" y="5013004"/>
            <a:ext cx="1625806" cy="10333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font, graphics, logo, graphic design&#10;&#10;Description automatically generated">
            <a:extLst>
              <a:ext uri="{FF2B5EF4-FFF2-40B4-BE49-F238E27FC236}">
                <a16:creationId xmlns:a16="http://schemas.microsoft.com/office/drawing/2014/main" id="{64BB396B-3EF4-7F6F-A85F-03F04F1E89D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693" y="4233332"/>
            <a:ext cx="1325192" cy="693440"/>
          </a:xfrm>
          <a:prstGeom prst="rect">
            <a:avLst/>
          </a:prstGeom>
        </p:spPr>
      </p:pic>
      <p:pic>
        <p:nvPicPr>
          <p:cNvPr id="19" name="Picture 18" descr="A group of colorful gears&#10;&#10;Description automatically generated with medium confidence">
            <a:extLst>
              <a:ext uri="{FF2B5EF4-FFF2-40B4-BE49-F238E27FC236}">
                <a16:creationId xmlns:a16="http://schemas.microsoft.com/office/drawing/2014/main" id="{89723B88-3D31-8C26-60A4-E5D8375234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57" y="3267708"/>
            <a:ext cx="1051266" cy="857742"/>
          </a:xfrm>
          <a:prstGeom prst="rect">
            <a:avLst/>
          </a:prstGeom>
        </p:spPr>
      </p:pic>
      <p:pic>
        <p:nvPicPr>
          <p:cNvPr id="20" name="Picture 55" descr="pines">
            <a:extLst>
              <a:ext uri="{FF2B5EF4-FFF2-40B4-BE49-F238E27FC236}">
                <a16:creationId xmlns:a16="http://schemas.microsoft.com/office/drawing/2014/main" id="{333580FF-81B2-B651-B1BD-4B6204AEE339}"/>
              </a:ext>
            </a:extLst>
          </p:cNvPr>
          <p:cNvPicPr>
            <a:picLocks noChangeAspect="1" noChangeArrowheads="1"/>
          </p:cNvPicPr>
          <p:nvPr/>
        </p:nvPicPr>
        <p:blipFill>
          <a:blip r:embed="rId8"/>
          <a:srcRect/>
          <a:stretch>
            <a:fillRect/>
          </a:stretch>
        </p:blipFill>
        <p:spPr bwMode="auto">
          <a:xfrm>
            <a:off x="239565" y="2295297"/>
            <a:ext cx="964233" cy="595557"/>
          </a:xfrm>
          <a:prstGeom prst="rect">
            <a:avLst/>
          </a:prstGeom>
          <a:noFill/>
        </p:spPr>
      </p:pic>
      <p:sp>
        <p:nvSpPr>
          <p:cNvPr id="21" name="Text Box 56">
            <a:extLst>
              <a:ext uri="{FF2B5EF4-FFF2-40B4-BE49-F238E27FC236}">
                <a16:creationId xmlns:a16="http://schemas.microsoft.com/office/drawing/2014/main" id="{DA0733A9-116E-ECE4-EEFA-E2F9354ECD8A}"/>
              </a:ext>
            </a:extLst>
          </p:cNvPr>
          <p:cNvSpPr txBox="1">
            <a:spLocks noChangeArrowheads="1"/>
          </p:cNvSpPr>
          <p:nvPr/>
        </p:nvSpPr>
        <p:spPr bwMode="auto">
          <a:xfrm>
            <a:off x="124702" y="2695269"/>
            <a:ext cx="681144" cy="25391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defTabSz="685782"/>
            <a:r>
              <a:rPr lang="fr-CH" sz="1050" i="1" dirty="0">
                <a:solidFill>
                  <a:srgbClr val="336600"/>
                </a:solidFill>
                <a:latin typeface="Impact" pitchFamily="34" charset="0"/>
              </a:rPr>
              <a:t>PINE</a:t>
            </a:r>
            <a:endParaRPr lang="fr-FR" sz="1012" i="1" dirty="0">
              <a:solidFill>
                <a:srgbClr val="336600"/>
              </a:solidFill>
              <a:latin typeface="Impact" pitchFamily="34" charset="0"/>
            </a:endParaRPr>
          </a:p>
        </p:txBody>
      </p:sp>
      <p:sp>
        <p:nvSpPr>
          <p:cNvPr id="34" name="Rounded Rectangle 33">
            <a:extLst>
              <a:ext uri="{FF2B5EF4-FFF2-40B4-BE49-F238E27FC236}">
                <a16:creationId xmlns:a16="http://schemas.microsoft.com/office/drawing/2014/main" id="{57481EF9-9C53-C31D-1D27-57072BA7CDCE}"/>
              </a:ext>
            </a:extLst>
          </p:cNvPr>
          <p:cNvSpPr/>
          <p:nvPr/>
        </p:nvSpPr>
        <p:spPr>
          <a:xfrm>
            <a:off x="2873112" y="1650904"/>
            <a:ext cx="3254294" cy="536237"/>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r>
              <a:rPr lang="en-US" sz="1350" b="1" dirty="0">
                <a:solidFill>
                  <a:srgbClr val="FFFFFF"/>
                </a:solidFill>
                <a:latin typeface="Arial" panose="020B0604020202020204"/>
              </a:rPr>
              <a:t>100 Exaflops at &lt; 20MW</a:t>
            </a:r>
          </a:p>
        </p:txBody>
      </p:sp>
      <p:pic>
        <p:nvPicPr>
          <p:cNvPr id="3" name="Picture 2">
            <a:extLst>
              <a:ext uri="{FF2B5EF4-FFF2-40B4-BE49-F238E27FC236}">
                <a16:creationId xmlns:a16="http://schemas.microsoft.com/office/drawing/2014/main" id="{6C59CF33-B829-F946-542B-E95C2B007FBF}"/>
              </a:ext>
            </a:extLst>
          </p:cNvPr>
          <p:cNvPicPr>
            <a:picLocks noChangeAspect="1"/>
          </p:cNvPicPr>
          <p:nvPr/>
        </p:nvPicPr>
        <p:blipFill rotWithShape="1">
          <a:blip r:embed="rId9"/>
          <a:srcRect l="54712"/>
          <a:stretch/>
        </p:blipFill>
        <p:spPr>
          <a:xfrm>
            <a:off x="6336953" y="4166652"/>
            <a:ext cx="1179954" cy="904808"/>
          </a:xfrm>
          <a:prstGeom prst="rect">
            <a:avLst/>
          </a:prstGeom>
        </p:spPr>
      </p:pic>
      <p:pic>
        <p:nvPicPr>
          <p:cNvPr id="11" name="Picture 10">
            <a:extLst>
              <a:ext uri="{FF2B5EF4-FFF2-40B4-BE49-F238E27FC236}">
                <a16:creationId xmlns:a16="http://schemas.microsoft.com/office/drawing/2014/main" id="{2AD8790A-2CAC-09A4-F618-09755BE915C5}"/>
              </a:ext>
            </a:extLst>
          </p:cNvPr>
          <p:cNvPicPr>
            <a:picLocks noChangeAspect="1"/>
          </p:cNvPicPr>
          <p:nvPr/>
        </p:nvPicPr>
        <p:blipFill rotWithShape="1">
          <a:blip r:embed="rId10"/>
          <a:srcRect l="40390" t="26764" r="3115" b="11714"/>
          <a:stretch/>
        </p:blipFill>
        <p:spPr>
          <a:xfrm>
            <a:off x="6342211" y="5081772"/>
            <a:ext cx="1179723" cy="951709"/>
          </a:xfrm>
          <a:prstGeom prst="rect">
            <a:avLst/>
          </a:prstGeom>
        </p:spPr>
      </p:pic>
      <p:sp>
        <p:nvSpPr>
          <p:cNvPr id="35" name="TextBox 34">
            <a:extLst>
              <a:ext uri="{FF2B5EF4-FFF2-40B4-BE49-F238E27FC236}">
                <a16:creationId xmlns:a16="http://schemas.microsoft.com/office/drawing/2014/main" id="{628DA2C2-8655-C8C3-9DFC-9F7813CEE042}"/>
              </a:ext>
            </a:extLst>
          </p:cNvPr>
          <p:cNvSpPr txBox="1"/>
          <p:nvPr/>
        </p:nvSpPr>
        <p:spPr>
          <a:xfrm>
            <a:off x="6909435" y="5302559"/>
            <a:ext cx="646331" cy="300082"/>
          </a:xfrm>
          <a:prstGeom prst="rect">
            <a:avLst/>
          </a:prstGeom>
          <a:noFill/>
        </p:spPr>
        <p:txBody>
          <a:bodyPr wrap="none" rtlCol="0">
            <a:spAutoFit/>
          </a:bodyPr>
          <a:lstStyle/>
          <a:p>
            <a:pPr defTabSz="685782"/>
            <a:r>
              <a:rPr lang="en-US" sz="1350" dirty="0">
                <a:solidFill>
                  <a:srgbClr val="FFFFFF"/>
                </a:solidFill>
              </a:rPr>
              <a:t>A-Lab</a:t>
            </a:r>
          </a:p>
        </p:txBody>
      </p:sp>
      <p:pic>
        <p:nvPicPr>
          <p:cNvPr id="38" name="Google Shape;56;p13">
            <a:extLst>
              <a:ext uri="{FF2B5EF4-FFF2-40B4-BE49-F238E27FC236}">
                <a16:creationId xmlns:a16="http://schemas.microsoft.com/office/drawing/2014/main" id="{AE85508B-3D73-3E34-EB90-2E510752C6DE}"/>
              </a:ext>
            </a:extLst>
          </p:cNvPr>
          <p:cNvPicPr preferRelativeResize="0"/>
          <p:nvPr/>
        </p:nvPicPr>
        <p:blipFill rotWithShape="1">
          <a:blip r:embed="rId11">
            <a:alphaModFix/>
          </a:blip>
          <a:srcRect t="4457" r="31850"/>
          <a:stretch/>
        </p:blipFill>
        <p:spPr>
          <a:xfrm>
            <a:off x="1351353" y="2220158"/>
            <a:ext cx="1102050" cy="979831"/>
          </a:xfrm>
          <a:prstGeom prst="rect">
            <a:avLst/>
          </a:prstGeom>
          <a:noFill/>
          <a:ln>
            <a:noFill/>
          </a:ln>
        </p:spPr>
      </p:pic>
      <p:pic>
        <p:nvPicPr>
          <p:cNvPr id="41" name="Picture 40">
            <a:extLst>
              <a:ext uri="{FF2B5EF4-FFF2-40B4-BE49-F238E27FC236}">
                <a16:creationId xmlns:a16="http://schemas.microsoft.com/office/drawing/2014/main" id="{B5760B11-8BA7-BBAA-1412-1DFB4A9D84CB}"/>
              </a:ext>
            </a:extLst>
          </p:cNvPr>
          <p:cNvPicPr>
            <a:picLocks noChangeAspect="1"/>
          </p:cNvPicPr>
          <p:nvPr/>
        </p:nvPicPr>
        <p:blipFill>
          <a:blip r:embed="rId12"/>
          <a:stretch>
            <a:fillRect/>
          </a:stretch>
        </p:blipFill>
        <p:spPr>
          <a:xfrm>
            <a:off x="1322870" y="3222319"/>
            <a:ext cx="1141380" cy="903962"/>
          </a:xfrm>
          <a:prstGeom prst="rect">
            <a:avLst/>
          </a:prstGeom>
        </p:spPr>
      </p:pic>
      <p:pic>
        <p:nvPicPr>
          <p:cNvPr id="42" name="Picture 3" descr="Si_In.jpg">
            <a:extLst>
              <a:ext uri="{FF2B5EF4-FFF2-40B4-BE49-F238E27FC236}">
                <a16:creationId xmlns:a16="http://schemas.microsoft.com/office/drawing/2014/main" id="{C7F9A59A-882F-D192-88D0-C987114DC2C0}"/>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269664" y="5090798"/>
            <a:ext cx="1265429" cy="91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a:extLst>
              <a:ext uri="{FF2B5EF4-FFF2-40B4-BE49-F238E27FC236}">
                <a16:creationId xmlns:a16="http://schemas.microsoft.com/office/drawing/2014/main" id="{30A2FDBD-22C6-8F71-89B3-E8E008410D6F}"/>
              </a:ext>
            </a:extLst>
          </p:cNvPr>
          <p:cNvPicPr>
            <a:picLocks noChangeAspect="1"/>
          </p:cNvPicPr>
          <p:nvPr/>
        </p:nvPicPr>
        <p:blipFill rotWithShape="1">
          <a:blip r:embed="rId14"/>
          <a:srcRect l="41777" r="4207" b="29194"/>
          <a:stretch/>
        </p:blipFill>
        <p:spPr>
          <a:xfrm>
            <a:off x="1367346" y="4159257"/>
            <a:ext cx="1182608" cy="794881"/>
          </a:xfrm>
          <a:prstGeom prst="rect">
            <a:avLst/>
          </a:prstGeom>
        </p:spPr>
      </p:pic>
      <p:pic>
        <p:nvPicPr>
          <p:cNvPr id="44" name="Picture 43">
            <a:extLst>
              <a:ext uri="{FF2B5EF4-FFF2-40B4-BE49-F238E27FC236}">
                <a16:creationId xmlns:a16="http://schemas.microsoft.com/office/drawing/2014/main" id="{CD0EAAE0-D82C-5C29-560A-E54B47D9BA30}"/>
              </a:ext>
            </a:extLst>
          </p:cNvPr>
          <p:cNvPicPr>
            <a:picLocks noChangeAspect="1"/>
          </p:cNvPicPr>
          <p:nvPr/>
        </p:nvPicPr>
        <p:blipFill>
          <a:blip r:embed="rId15"/>
          <a:stretch>
            <a:fillRect/>
          </a:stretch>
        </p:blipFill>
        <p:spPr>
          <a:xfrm>
            <a:off x="6336954" y="3244339"/>
            <a:ext cx="1168715" cy="913332"/>
          </a:xfrm>
          <a:prstGeom prst="rect">
            <a:avLst/>
          </a:prstGeom>
        </p:spPr>
      </p:pic>
      <p:pic>
        <p:nvPicPr>
          <p:cNvPr id="45" name="Picture 44">
            <a:extLst>
              <a:ext uri="{FF2B5EF4-FFF2-40B4-BE49-F238E27FC236}">
                <a16:creationId xmlns:a16="http://schemas.microsoft.com/office/drawing/2014/main" id="{ACDE3738-74B7-687D-7AA1-B09AD69939BA}"/>
              </a:ext>
            </a:extLst>
          </p:cNvPr>
          <p:cNvPicPr>
            <a:picLocks noChangeAspect="1"/>
          </p:cNvPicPr>
          <p:nvPr/>
        </p:nvPicPr>
        <p:blipFill>
          <a:blip r:embed="rId16"/>
          <a:stretch>
            <a:fillRect/>
          </a:stretch>
        </p:blipFill>
        <p:spPr>
          <a:xfrm>
            <a:off x="6325713" y="2331266"/>
            <a:ext cx="1191194" cy="889424"/>
          </a:xfrm>
          <a:prstGeom prst="rect">
            <a:avLst/>
          </a:prstGeom>
        </p:spPr>
      </p:pic>
      <p:pic>
        <p:nvPicPr>
          <p:cNvPr id="46" name="Picture 45">
            <a:extLst>
              <a:ext uri="{FF2B5EF4-FFF2-40B4-BE49-F238E27FC236}">
                <a16:creationId xmlns:a16="http://schemas.microsoft.com/office/drawing/2014/main" id="{D48DB1BB-6DFA-6C27-4DFF-440884AA8DDB}"/>
              </a:ext>
            </a:extLst>
          </p:cNvPr>
          <p:cNvPicPr>
            <a:picLocks noChangeAspect="1"/>
          </p:cNvPicPr>
          <p:nvPr/>
        </p:nvPicPr>
        <p:blipFill>
          <a:blip r:embed="rId17"/>
          <a:stretch>
            <a:fillRect/>
          </a:stretch>
        </p:blipFill>
        <p:spPr>
          <a:xfrm>
            <a:off x="7588327" y="3256453"/>
            <a:ext cx="1577622" cy="883468"/>
          </a:xfrm>
          <a:prstGeom prst="rect">
            <a:avLst/>
          </a:prstGeom>
        </p:spPr>
      </p:pic>
      <p:sp>
        <p:nvSpPr>
          <p:cNvPr id="12" name="Rounded Rectangle 11">
            <a:extLst>
              <a:ext uri="{FF2B5EF4-FFF2-40B4-BE49-F238E27FC236}">
                <a16:creationId xmlns:a16="http://schemas.microsoft.com/office/drawing/2014/main" id="{4EDB2A21-7151-9D62-6947-A1017ECDEEE7}"/>
              </a:ext>
            </a:extLst>
          </p:cNvPr>
          <p:cNvSpPr/>
          <p:nvPr/>
        </p:nvSpPr>
        <p:spPr>
          <a:xfrm>
            <a:off x="1495582" y="2981529"/>
            <a:ext cx="795957" cy="211011"/>
          </a:xfrm>
          <a:prstGeom prst="roundRect">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782"/>
            <a:r>
              <a:rPr lang="en-US" sz="1350" dirty="0" err="1">
                <a:solidFill>
                  <a:srgbClr val="00303C"/>
                </a:solidFill>
                <a:latin typeface="Arial" panose="020B0604020202020204"/>
              </a:rPr>
              <a:t>MoSAIC</a:t>
            </a:r>
            <a:endParaRPr lang="en-US" sz="1350" dirty="0">
              <a:solidFill>
                <a:srgbClr val="00303C"/>
              </a:solidFill>
              <a:latin typeface="Arial" panose="020B0604020202020204"/>
            </a:endParaRPr>
          </a:p>
        </p:txBody>
      </p:sp>
      <p:sp>
        <p:nvSpPr>
          <p:cNvPr id="33" name="Title 1">
            <a:extLst>
              <a:ext uri="{FF2B5EF4-FFF2-40B4-BE49-F238E27FC236}">
                <a16:creationId xmlns:a16="http://schemas.microsoft.com/office/drawing/2014/main" id="{130F9A71-6BC3-D284-4B7E-75010FA77EC3}"/>
              </a:ext>
            </a:extLst>
          </p:cNvPr>
          <p:cNvSpPr txBox="1">
            <a:spLocks/>
          </p:cNvSpPr>
          <p:nvPr/>
        </p:nvSpPr>
        <p:spPr>
          <a:xfrm>
            <a:off x="430214" y="457200"/>
            <a:ext cx="8229600" cy="5486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Arial"/>
              <a:buNone/>
              <a:defRPr sz="2100" b="1" i="0" u="none" strike="noStrike" cap="none" baseline="0">
                <a:solidFill>
                  <a:schemeClr val="dk2"/>
                </a:solidFill>
                <a:latin typeface="Open Sans"/>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0" lang="en-US" sz="2400" b="1" i="0" u="none" strike="noStrike" kern="0" cap="none" spc="0" normalizeH="0" baseline="0" noProof="0" dirty="0">
                <a:ln>
                  <a:noFill/>
                </a:ln>
                <a:solidFill>
                  <a:srgbClr val="313C5A"/>
                </a:solidFill>
                <a:effectLst/>
                <a:uLnTx/>
                <a:uFillTx/>
                <a:latin typeface="Arial"/>
                <a:cs typeface="Arial"/>
                <a:sym typeface="Arial"/>
              </a:rPr>
              <a:t>A Cross-Layer Approach With New Devices</a:t>
            </a:r>
            <a:endParaRPr lang="en-US" dirty="0"/>
          </a:p>
        </p:txBody>
      </p:sp>
    </p:spTree>
    <p:extLst>
      <p:ext uri="{BB962C8B-B14F-4D97-AF65-F5344CB8AC3E}">
        <p14:creationId xmlns:p14="http://schemas.microsoft.com/office/powerpoint/2010/main" val="55658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dissolve">
                                      <p:cBhvr>
                                        <p:cTn id="22" dur="500"/>
                                        <p:tgtEl>
                                          <p:spTgt spid="35"/>
                                        </p:tgtEl>
                                      </p:cBhvr>
                                    </p:animEffect>
                                  </p:childTnLst>
                                </p:cTn>
                              </p:par>
                              <p:par>
                                <p:cTn id="23" presetID="9"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dissolv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dissolve">
                                      <p:cBhvr>
                                        <p:cTn id="30" dur="500"/>
                                        <p:tgtEl>
                                          <p:spTgt spid="5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par>
                                <p:cTn id="37" presetID="9"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dissolve">
                                      <p:cBhvr>
                                        <p:cTn id="42" dur="500"/>
                                        <p:tgtEl>
                                          <p:spTgt spid="3"/>
                                        </p:tgtEl>
                                      </p:cBhvr>
                                    </p:animEffect>
                                  </p:childTnLst>
                                </p:cTn>
                              </p:par>
                              <p:par>
                                <p:cTn id="43" presetID="9"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dissolve">
                                      <p:cBhvr>
                                        <p:cTn id="50" dur="500"/>
                                        <p:tgtEl>
                                          <p:spTgt spid="5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dissolve">
                                      <p:cBhvr>
                                        <p:cTn id="53" dur="500"/>
                                        <p:tgtEl>
                                          <p:spTgt spid="8"/>
                                        </p:tgtEl>
                                      </p:cBhvr>
                                    </p:animEffect>
                                  </p:childTnLst>
                                </p:cTn>
                              </p:par>
                              <p:par>
                                <p:cTn id="54" presetID="9"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dissolve">
                                      <p:cBhvr>
                                        <p:cTn id="56" dur="500"/>
                                        <p:tgtEl>
                                          <p:spTgt spid="19"/>
                                        </p:tgtEl>
                                      </p:cBhvr>
                                    </p:animEffect>
                                  </p:childTnLst>
                                </p:cTn>
                              </p:par>
                              <p:par>
                                <p:cTn id="57" presetID="9"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dissolve">
                                      <p:cBhvr>
                                        <p:cTn id="59" dur="500"/>
                                        <p:tgtEl>
                                          <p:spTgt spid="41"/>
                                        </p:tgtEl>
                                      </p:cBhvr>
                                    </p:animEffect>
                                  </p:childTnLst>
                                </p:cTn>
                              </p:par>
                              <p:par>
                                <p:cTn id="60" presetID="9" presetClass="entr" presetSubtype="0"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dissolve">
                                      <p:cBhvr>
                                        <p:cTn id="62" dur="500"/>
                                        <p:tgtEl>
                                          <p:spTgt spid="44"/>
                                        </p:tgtEl>
                                      </p:cBhvr>
                                    </p:animEffect>
                                  </p:childTnLst>
                                </p:cTn>
                              </p:par>
                              <p:par>
                                <p:cTn id="63" presetID="9"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dissolv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dissolve">
                                      <p:cBhvr>
                                        <p:cTn id="70" dur="500"/>
                                        <p:tgtEl>
                                          <p:spTgt spid="5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dissolve">
                                      <p:cBhvr>
                                        <p:cTn id="73" dur="500"/>
                                        <p:tgtEl>
                                          <p:spTgt spid="7"/>
                                        </p:tgtEl>
                                      </p:cBhvr>
                                    </p:animEffect>
                                  </p:childTnLst>
                                </p:cTn>
                              </p:par>
                              <p:par>
                                <p:cTn id="74" presetID="9" presetClass="entr" presetSubtype="0" fill="hold"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dissolve">
                                      <p:cBhvr>
                                        <p:cTn id="76" dur="500"/>
                                        <p:tgtEl>
                                          <p:spTgt spid="20"/>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dissolve">
                                      <p:cBhvr>
                                        <p:cTn id="79" dur="500"/>
                                        <p:tgtEl>
                                          <p:spTgt spid="21"/>
                                        </p:tgtEl>
                                      </p:cBhvr>
                                    </p:animEffect>
                                  </p:childTnLst>
                                </p:cTn>
                              </p:par>
                              <p:par>
                                <p:cTn id="80" presetID="9"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dissolve">
                                      <p:cBhvr>
                                        <p:cTn id="82" dur="500"/>
                                        <p:tgtEl>
                                          <p:spTgt spid="38"/>
                                        </p:tgtEl>
                                      </p:cBhvr>
                                    </p:animEffect>
                                  </p:childTnLst>
                                </p:cTn>
                              </p:par>
                              <p:par>
                                <p:cTn id="83" presetID="9" presetClass="entr" presetSubtype="0"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dissolve">
                                      <p:cBhvr>
                                        <p:cTn id="88" dur="500"/>
                                        <p:tgtEl>
                                          <p:spTgt spid="12"/>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animBg="1"/>
      <p:bldP spid="7" grpId="0" animBg="1"/>
      <p:bldP spid="8" grpId="0" animBg="1"/>
      <p:bldP spid="9" grpId="0" animBg="1"/>
      <p:bldP spid="10" grpId="0" animBg="1"/>
      <p:bldP spid="21" grpId="0"/>
      <p:bldP spid="34" grpId="0" animBg="1"/>
      <p:bldP spid="35" grpId="0"/>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2220-9D83-84A1-45AD-B638D87960A0}"/>
              </a:ext>
            </a:extLst>
          </p:cNvPr>
          <p:cNvSpPr>
            <a:spLocks noGrp="1"/>
          </p:cNvSpPr>
          <p:nvPr>
            <p:ph type="title"/>
          </p:nvPr>
        </p:nvSpPr>
        <p:spPr/>
        <p:txBody>
          <a:bodyPr/>
          <a:lstStyle/>
          <a:p>
            <a:r>
              <a:rPr lang="en-US" dirty="0"/>
              <a:t>Multiplication With Just One or Four Cells</a:t>
            </a:r>
          </a:p>
        </p:txBody>
      </p:sp>
      <p:sp>
        <p:nvSpPr>
          <p:cNvPr id="4" name="Slide Number Placeholder 3">
            <a:extLst>
              <a:ext uri="{FF2B5EF4-FFF2-40B4-BE49-F238E27FC236}">
                <a16:creationId xmlns:a16="http://schemas.microsoft.com/office/drawing/2014/main" id="{0FC988CB-0D93-680C-D7CA-71F2CE7DCC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6" name="TextBox 5">
            <a:extLst>
              <a:ext uri="{FF2B5EF4-FFF2-40B4-BE49-F238E27FC236}">
                <a16:creationId xmlns:a16="http://schemas.microsoft.com/office/drawing/2014/main" id="{EDC12EBD-10C4-CE2A-6D0A-0DF04FFBC316}"/>
              </a:ext>
            </a:extLst>
          </p:cNvPr>
          <p:cNvSpPr txBox="1"/>
          <p:nvPr/>
        </p:nvSpPr>
        <p:spPr>
          <a:xfrm>
            <a:off x="1110374" y="5877580"/>
            <a:ext cx="7293984" cy="523220"/>
          </a:xfrm>
          <a:prstGeom prst="rect">
            <a:avLst/>
          </a:prstGeom>
          <a:noFill/>
        </p:spPr>
        <p:txBody>
          <a:bodyPr wrap="none" rtlCol="0">
            <a:spAutoFit/>
          </a:bodyPr>
          <a:lstStyle/>
          <a:p>
            <a:pPr algn="ctr"/>
            <a:r>
              <a:rPr lang="en-US" sz="1400" dirty="0"/>
              <a:t>P Gonzalez-Guerrero et al., “Temporal and SFQ pulse-streams encoding for area-efficient</a:t>
            </a:r>
          </a:p>
          <a:p>
            <a:pPr algn="ctr"/>
            <a:r>
              <a:rPr lang="en-US" sz="1400" dirty="0"/>
              <a:t>superconducting accelerators”, ASPLOS 2022</a:t>
            </a:r>
          </a:p>
        </p:txBody>
      </p:sp>
      <p:pic>
        <p:nvPicPr>
          <p:cNvPr id="16386" name="Picture 2">
            <a:extLst>
              <a:ext uri="{FF2B5EF4-FFF2-40B4-BE49-F238E27FC236}">
                <a16:creationId xmlns:a16="http://schemas.microsoft.com/office/drawing/2014/main" id="{CBE16EF8-7D2F-939C-298D-45971F675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60" t="79200" r="7354" b="1275"/>
          <a:stretch/>
        </p:blipFill>
        <p:spPr bwMode="auto">
          <a:xfrm>
            <a:off x="1691640" y="2890139"/>
            <a:ext cx="6256732" cy="2240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CE4A8E2-F0CD-3B49-E135-EB3CBBE37214}"/>
              </a:ext>
            </a:extLst>
          </p:cNvPr>
          <p:cNvSpPr txBox="1"/>
          <p:nvPr/>
        </p:nvSpPr>
        <p:spPr>
          <a:xfrm>
            <a:off x="4545014" y="1102889"/>
            <a:ext cx="4589718" cy="1754326"/>
          </a:xfrm>
          <a:prstGeom prst="rect">
            <a:avLst/>
          </a:prstGeom>
          <a:noFill/>
        </p:spPr>
        <p:txBody>
          <a:bodyPr wrap="none" rtlCol="0">
            <a:spAutoFit/>
          </a:bodyPr>
          <a:lstStyle/>
          <a:p>
            <a:pPr algn="ctr"/>
            <a:r>
              <a:rPr lang="en-US" sz="1800" dirty="0"/>
              <a:t>Essentially a CMOS XNOR</a:t>
            </a:r>
          </a:p>
          <a:p>
            <a:pPr algn="ctr"/>
            <a:r>
              <a:rPr lang="en-US" sz="1800" b="0" i="0" u="none" strike="noStrike" dirty="0">
                <a:solidFill>
                  <a:srgbClr val="000000"/>
                </a:solidFill>
                <a:effectLst/>
                <a:latin typeface="Calibri" panose="020F0502020204030204" pitchFamily="34" charset="0"/>
              </a:rPr>
              <a:t>The bipolar multiplier for stochastic computing</a:t>
            </a:r>
          </a:p>
          <a:p>
            <a:pPr algn="ctr"/>
            <a:endParaRPr lang="en-US" sz="1800" dirty="0">
              <a:latin typeface="Calibri" panose="020F0502020204030204" pitchFamily="34" charset="0"/>
            </a:endParaRPr>
          </a:p>
          <a:p>
            <a:pPr algn="ctr"/>
            <a:r>
              <a:rPr lang="en-US" sz="1800" dirty="0">
                <a:latin typeface="Calibri" panose="020F0502020204030204" pitchFamily="34" charset="0"/>
              </a:rPr>
              <a:t>Before “B”, pulses in “A” pass</a:t>
            </a:r>
          </a:p>
          <a:p>
            <a:pPr algn="ctr"/>
            <a:r>
              <a:rPr lang="en-US" sz="1800" dirty="0">
                <a:latin typeface="Calibri" panose="020F0502020204030204" pitchFamily="34" charset="0"/>
              </a:rPr>
              <a:t>After “B”, the complement of “A” pass</a:t>
            </a:r>
          </a:p>
          <a:p>
            <a:pPr algn="ctr"/>
            <a:r>
              <a:rPr lang="en-US" sz="1800" dirty="0">
                <a:latin typeface="Calibri" panose="020F0502020204030204" pitchFamily="34" charset="0"/>
              </a:rPr>
              <a:t>The output is their merge</a:t>
            </a:r>
            <a:endParaRPr lang="en-US" sz="1800" dirty="0"/>
          </a:p>
        </p:txBody>
      </p:sp>
      <p:sp>
        <p:nvSpPr>
          <p:cNvPr id="8" name="TextBox 7">
            <a:extLst>
              <a:ext uri="{FF2B5EF4-FFF2-40B4-BE49-F238E27FC236}">
                <a16:creationId xmlns:a16="http://schemas.microsoft.com/office/drawing/2014/main" id="{84B9A5FE-09AF-D65F-CB05-98DD59AE3CBB}"/>
              </a:ext>
            </a:extLst>
          </p:cNvPr>
          <p:cNvSpPr txBox="1"/>
          <p:nvPr/>
        </p:nvSpPr>
        <p:spPr>
          <a:xfrm>
            <a:off x="5174754" y="5196176"/>
            <a:ext cx="2900153" cy="307777"/>
          </a:xfrm>
          <a:prstGeom prst="rect">
            <a:avLst/>
          </a:prstGeom>
          <a:noFill/>
        </p:spPr>
        <p:txBody>
          <a:bodyPr wrap="none" rtlCol="0">
            <a:spAutoFit/>
          </a:bodyPr>
          <a:lstStyle/>
          <a:p>
            <a:r>
              <a:rPr lang="en-US" dirty="0"/>
              <a:t>“</a:t>
            </a:r>
            <a:r>
              <a:rPr lang="en-US" dirty="0" err="1"/>
              <a:t>Clk</a:t>
            </a:r>
            <a:r>
              <a:rPr lang="en-US" dirty="0"/>
              <a:t>” denotes time slot boundaries</a:t>
            </a:r>
          </a:p>
        </p:txBody>
      </p:sp>
      <p:cxnSp>
        <p:nvCxnSpPr>
          <p:cNvPr id="10" name="Straight Connector 9">
            <a:extLst>
              <a:ext uri="{FF2B5EF4-FFF2-40B4-BE49-F238E27FC236}">
                <a16:creationId xmlns:a16="http://schemas.microsoft.com/office/drawing/2014/main" id="{A7CFAA8D-804A-5BBA-B0E6-6F584F4A860B}"/>
              </a:ext>
            </a:extLst>
          </p:cNvPr>
          <p:cNvCxnSpPr/>
          <p:nvPr/>
        </p:nvCxnSpPr>
        <p:spPr>
          <a:xfrm>
            <a:off x="4847438" y="2954147"/>
            <a:ext cx="0" cy="230603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130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8FA2-0354-D9F4-E53F-E63F4C0F1E48}"/>
              </a:ext>
            </a:extLst>
          </p:cNvPr>
          <p:cNvSpPr>
            <a:spLocks noGrp="1"/>
          </p:cNvSpPr>
          <p:nvPr>
            <p:ph type="title"/>
          </p:nvPr>
        </p:nvSpPr>
        <p:spPr/>
        <p:txBody>
          <a:bodyPr/>
          <a:lstStyle/>
          <a:p>
            <a:r>
              <a:rPr lang="en-US" dirty="0"/>
              <a:t>Problem Statement: RL Arithmetic is Expensive</a:t>
            </a:r>
          </a:p>
        </p:txBody>
      </p:sp>
      <p:sp>
        <p:nvSpPr>
          <p:cNvPr id="4" name="Slide Number Placeholder 3">
            <a:extLst>
              <a:ext uri="{FF2B5EF4-FFF2-40B4-BE49-F238E27FC236}">
                <a16:creationId xmlns:a16="http://schemas.microsoft.com/office/drawing/2014/main" id="{0336360A-26EF-CB05-56BF-5074D2CA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5" name="Subtitle 4">
            <a:extLst>
              <a:ext uri="{FF2B5EF4-FFF2-40B4-BE49-F238E27FC236}">
                <a16:creationId xmlns:a16="http://schemas.microsoft.com/office/drawing/2014/main" id="{31E21754-6B88-D822-6972-099033EB4952}"/>
              </a:ext>
            </a:extLst>
          </p:cNvPr>
          <p:cNvSpPr>
            <a:spLocks noGrp="1"/>
          </p:cNvSpPr>
          <p:nvPr>
            <p:ph type="subTitle" idx="2"/>
          </p:nvPr>
        </p:nvSpPr>
        <p:spPr>
          <a:xfrm>
            <a:off x="457200" y="980413"/>
            <a:ext cx="8229600" cy="457200"/>
          </a:xfrm>
        </p:spPr>
        <p:txBody>
          <a:bodyPr/>
          <a:lstStyle/>
          <a:p>
            <a:r>
              <a:rPr lang="en-US" dirty="0"/>
              <a:t>For instance, multiplying two race logic pulses</a:t>
            </a:r>
          </a:p>
        </p:txBody>
      </p:sp>
      <p:cxnSp>
        <p:nvCxnSpPr>
          <p:cNvPr id="6" name="Straight Connector 5">
            <a:extLst>
              <a:ext uri="{FF2B5EF4-FFF2-40B4-BE49-F238E27FC236}">
                <a16:creationId xmlns:a16="http://schemas.microsoft.com/office/drawing/2014/main" id="{D9901BAF-BB03-0E90-BBEE-4BE0B077338F}"/>
              </a:ext>
            </a:extLst>
          </p:cNvPr>
          <p:cNvCxnSpPr>
            <a:cxnSpLocks/>
          </p:cNvCxnSpPr>
          <p:nvPr/>
        </p:nvCxnSpPr>
        <p:spPr>
          <a:xfrm>
            <a:off x="956543" y="1549347"/>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C410947-0215-9480-5AE7-D37E6180C8E4}"/>
              </a:ext>
            </a:extLst>
          </p:cNvPr>
          <p:cNvCxnSpPr>
            <a:cxnSpLocks/>
          </p:cNvCxnSpPr>
          <p:nvPr/>
        </p:nvCxnSpPr>
        <p:spPr>
          <a:xfrm>
            <a:off x="6680158" y="1549347"/>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F5E92A3-FE6F-E5A4-4224-9A74230D55FF}"/>
              </a:ext>
            </a:extLst>
          </p:cNvPr>
          <p:cNvCxnSpPr/>
          <p:nvPr/>
        </p:nvCxnSpPr>
        <p:spPr>
          <a:xfrm>
            <a:off x="2079002" y="1867399"/>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4041F1-0BB4-2A0F-4F29-F4C48B1C9697}"/>
              </a:ext>
            </a:extLst>
          </p:cNvPr>
          <p:cNvCxnSpPr/>
          <p:nvPr/>
        </p:nvCxnSpPr>
        <p:spPr>
          <a:xfrm>
            <a:off x="3209413" y="1867399"/>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B23CA2-FB37-742A-DC56-D4C8E28AFA07}"/>
              </a:ext>
            </a:extLst>
          </p:cNvPr>
          <p:cNvCxnSpPr/>
          <p:nvPr/>
        </p:nvCxnSpPr>
        <p:spPr>
          <a:xfrm>
            <a:off x="4363678" y="1867399"/>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D37F78-2C08-C314-2512-CBE9B47EE1E1}"/>
              </a:ext>
            </a:extLst>
          </p:cNvPr>
          <p:cNvCxnSpPr/>
          <p:nvPr/>
        </p:nvCxnSpPr>
        <p:spPr>
          <a:xfrm>
            <a:off x="5486137" y="1867399"/>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2FD8B71-3AD6-A37F-D2B6-51533F8144C8}"/>
              </a:ext>
            </a:extLst>
          </p:cNvPr>
          <p:cNvSpPr txBox="1"/>
          <p:nvPr/>
        </p:nvSpPr>
        <p:spPr>
          <a:xfrm>
            <a:off x="1422869" y="1417320"/>
            <a:ext cx="298480" cy="338554"/>
          </a:xfrm>
          <a:prstGeom prst="rect">
            <a:avLst/>
          </a:prstGeom>
          <a:noFill/>
        </p:spPr>
        <p:txBody>
          <a:bodyPr wrap="none" rtlCol="0">
            <a:spAutoFit/>
          </a:bodyPr>
          <a:lstStyle/>
          <a:p>
            <a:r>
              <a:rPr lang="en-US" sz="1600" dirty="0"/>
              <a:t>0</a:t>
            </a:r>
          </a:p>
        </p:txBody>
      </p:sp>
      <p:sp>
        <p:nvSpPr>
          <p:cNvPr id="13" name="TextBox 12">
            <a:extLst>
              <a:ext uri="{FF2B5EF4-FFF2-40B4-BE49-F238E27FC236}">
                <a16:creationId xmlns:a16="http://schemas.microsoft.com/office/drawing/2014/main" id="{BCD47FE5-EB5B-7DF0-C21C-8A3C25F3B816}"/>
              </a:ext>
            </a:extLst>
          </p:cNvPr>
          <p:cNvSpPr txBox="1"/>
          <p:nvPr/>
        </p:nvSpPr>
        <p:spPr>
          <a:xfrm>
            <a:off x="2572140" y="1417320"/>
            <a:ext cx="298480" cy="338554"/>
          </a:xfrm>
          <a:prstGeom prst="rect">
            <a:avLst/>
          </a:prstGeom>
          <a:noFill/>
        </p:spPr>
        <p:txBody>
          <a:bodyPr wrap="none" rtlCol="0">
            <a:spAutoFit/>
          </a:bodyPr>
          <a:lstStyle/>
          <a:p>
            <a:r>
              <a:rPr lang="en-US" sz="1600" dirty="0"/>
              <a:t>1</a:t>
            </a:r>
          </a:p>
        </p:txBody>
      </p:sp>
      <p:sp>
        <p:nvSpPr>
          <p:cNvPr id="14" name="TextBox 13">
            <a:extLst>
              <a:ext uri="{FF2B5EF4-FFF2-40B4-BE49-F238E27FC236}">
                <a16:creationId xmlns:a16="http://schemas.microsoft.com/office/drawing/2014/main" id="{270CFE5C-5E4A-43F1-537D-B3AF7147380E}"/>
              </a:ext>
            </a:extLst>
          </p:cNvPr>
          <p:cNvSpPr txBox="1"/>
          <p:nvPr/>
        </p:nvSpPr>
        <p:spPr>
          <a:xfrm>
            <a:off x="3655705" y="1417321"/>
            <a:ext cx="298480" cy="338554"/>
          </a:xfrm>
          <a:prstGeom prst="rect">
            <a:avLst/>
          </a:prstGeom>
          <a:noFill/>
        </p:spPr>
        <p:txBody>
          <a:bodyPr wrap="none" rtlCol="0">
            <a:spAutoFit/>
          </a:bodyPr>
          <a:lstStyle/>
          <a:p>
            <a:r>
              <a:rPr lang="en-US" sz="1600" dirty="0"/>
              <a:t>2</a:t>
            </a:r>
          </a:p>
        </p:txBody>
      </p:sp>
      <p:sp>
        <p:nvSpPr>
          <p:cNvPr id="15" name="TextBox 14">
            <a:extLst>
              <a:ext uri="{FF2B5EF4-FFF2-40B4-BE49-F238E27FC236}">
                <a16:creationId xmlns:a16="http://schemas.microsoft.com/office/drawing/2014/main" id="{2C1DFEA4-2861-F10A-8CEF-6F9512C311D6}"/>
              </a:ext>
            </a:extLst>
          </p:cNvPr>
          <p:cNvSpPr txBox="1"/>
          <p:nvPr/>
        </p:nvSpPr>
        <p:spPr>
          <a:xfrm>
            <a:off x="4804976" y="1417321"/>
            <a:ext cx="298480" cy="338554"/>
          </a:xfrm>
          <a:prstGeom prst="rect">
            <a:avLst/>
          </a:prstGeom>
          <a:noFill/>
        </p:spPr>
        <p:txBody>
          <a:bodyPr wrap="none" rtlCol="0">
            <a:spAutoFit/>
          </a:bodyPr>
          <a:lstStyle/>
          <a:p>
            <a:r>
              <a:rPr lang="en-US" sz="1600" dirty="0"/>
              <a:t>3</a:t>
            </a:r>
          </a:p>
        </p:txBody>
      </p:sp>
      <p:sp>
        <p:nvSpPr>
          <p:cNvPr id="16" name="TextBox 15">
            <a:extLst>
              <a:ext uri="{FF2B5EF4-FFF2-40B4-BE49-F238E27FC236}">
                <a16:creationId xmlns:a16="http://schemas.microsoft.com/office/drawing/2014/main" id="{6A5FBD87-745A-EF65-4EB8-26FD5960622C}"/>
              </a:ext>
            </a:extLst>
          </p:cNvPr>
          <p:cNvSpPr txBox="1"/>
          <p:nvPr/>
        </p:nvSpPr>
        <p:spPr>
          <a:xfrm>
            <a:off x="5950580" y="1417320"/>
            <a:ext cx="298480" cy="338554"/>
          </a:xfrm>
          <a:prstGeom prst="rect">
            <a:avLst/>
          </a:prstGeom>
          <a:noFill/>
        </p:spPr>
        <p:txBody>
          <a:bodyPr wrap="none" rtlCol="0">
            <a:spAutoFit/>
          </a:bodyPr>
          <a:lstStyle/>
          <a:p>
            <a:r>
              <a:rPr lang="en-US" sz="1600" dirty="0"/>
              <a:t>4</a:t>
            </a:r>
          </a:p>
        </p:txBody>
      </p:sp>
      <p:cxnSp>
        <p:nvCxnSpPr>
          <p:cNvPr id="34" name="Straight Connector 33">
            <a:extLst>
              <a:ext uri="{FF2B5EF4-FFF2-40B4-BE49-F238E27FC236}">
                <a16:creationId xmlns:a16="http://schemas.microsoft.com/office/drawing/2014/main" id="{27CFBAF0-6E99-821F-3F3E-9CE6FD2EE13E}"/>
              </a:ext>
            </a:extLst>
          </p:cNvPr>
          <p:cNvCxnSpPr>
            <a:cxnSpLocks/>
          </p:cNvCxnSpPr>
          <p:nvPr/>
        </p:nvCxnSpPr>
        <p:spPr>
          <a:xfrm>
            <a:off x="962639" y="3146499"/>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BDB0E4-C801-2172-75E2-35554E6CD935}"/>
              </a:ext>
            </a:extLst>
          </p:cNvPr>
          <p:cNvCxnSpPr>
            <a:cxnSpLocks/>
          </p:cNvCxnSpPr>
          <p:nvPr/>
        </p:nvCxnSpPr>
        <p:spPr>
          <a:xfrm>
            <a:off x="6686254" y="3146499"/>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5ADED0-BB75-19AF-3A6A-E41C379C459E}"/>
              </a:ext>
            </a:extLst>
          </p:cNvPr>
          <p:cNvCxnSpPr/>
          <p:nvPr/>
        </p:nvCxnSpPr>
        <p:spPr>
          <a:xfrm>
            <a:off x="2085098" y="3464551"/>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6E04AF-812B-0200-1417-D10C497E7DB2}"/>
              </a:ext>
            </a:extLst>
          </p:cNvPr>
          <p:cNvCxnSpPr/>
          <p:nvPr/>
        </p:nvCxnSpPr>
        <p:spPr>
          <a:xfrm>
            <a:off x="3215509" y="3464551"/>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8CA4B8F-CD99-AC37-B8E5-8507614EED22}"/>
              </a:ext>
            </a:extLst>
          </p:cNvPr>
          <p:cNvCxnSpPr/>
          <p:nvPr/>
        </p:nvCxnSpPr>
        <p:spPr>
          <a:xfrm>
            <a:off x="4369774" y="3464551"/>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34B7E0-C54E-B0C3-79CE-77F2332B4B89}"/>
              </a:ext>
            </a:extLst>
          </p:cNvPr>
          <p:cNvCxnSpPr/>
          <p:nvPr/>
        </p:nvCxnSpPr>
        <p:spPr>
          <a:xfrm>
            <a:off x="5492233" y="3464551"/>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0439A55-4EA6-EDE0-DF94-29653DCEAF53}"/>
              </a:ext>
            </a:extLst>
          </p:cNvPr>
          <p:cNvSpPr txBox="1"/>
          <p:nvPr/>
        </p:nvSpPr>
        <p:spPr>
          <a:xfrm>
            <a:off x="1428965" y="3014472"/>
            <a:ext cx="298480" cy="338554"/>
          </a:xfrm>
          <a:prstGeom prst="rect">
            <a:avLst/>
          </a:prstGeom>
          <a:noFill/>
        </p:spPr>
        <p:txBody>
          <a:bodyPr wrap="none" rtlCol="0">
            <a:spAutoFit/>
          </a:bodyPr>
          <a:lstStyle/>
          <a:p>
            <a:r>
              <a:rPr lang="en-US" sz="1600" dirty="0"/>
              <a:t>0</a:t>
            </a:r>
          </a:p>
        </p:txBody>
      </p:sp>
      <p:sp>
        <p:nvSpPr>
          <p:cNvPr id="41" name="TextBox 40">
            <a:extLst>
              <a:ext uri="{FF2B5EF4-FFF2-40B4-BE49-F238E27FC236}">
                <a16:creationId xmlns:a16="http://schemas.microsoft.com/office/drawing/2014/main" id="{3064502D-75D6-42B2-F43B-C05638CB45AE}"/>
              </a:ext>
            </a:extLst>
          </p:cNvPr>
          <p:cNvSpPr txBox="1"/>
          <p:nvPr/>
        </p:nvSpPr>
        <p:spPr>
          <a:xfrm>
            <a:off x="2578236" y="3014472"/>
            <a:ext cx="298480" cy="338554"/>
          </a:xfrm>
          <a:prstGeom prst="rect">
            <a:avLst/>
          </a:prstGeom>
          <a:noFill/>
        </p:spPr>
        <p:txBody>
          <a:bodyPr wrap="none" rtlCol="0">
            <a:spAutoFit/>
          </a:bodyPr>
          <a:lstStyle/>
          <a:p>
            <a:r>
              <a:rPr lang="en-US" sz="1600" dirty="0"/>
              <a:t>1</a:t>
            </a:r>
          </a:p>
        </p:txBody>
      </p:sp>
      <p:sp>
        <p:nvSpPr>
          <p:cNvPr id="42" name="TextBox 41">
            <a:extLst>
              <a:ext uri="{FF2B5EF4-FFF2-40B4-BE49-F238E27FC236}">
                <a16:creationId xmlns:a16="http://schemas.microsoft.com/office/drawing/2014/main" id="{CF76AFE5-C224-679C-1638-DD3A80568903}"/>
              </a:ext>
            </a:extLst>
          </p:cNvPr>
          <p:cNvSpPr txBox="1"/>
          <p:nvPr/>
        </p:nvSpPr>
        <p:spPr>
          <a:xfrm>
            <a:off x="3661801" y="3014473"/>
            <a:ext cx="298480" cy="338554"/>
          </a:xfrm>
          <a:prstGeom prst="rect">
            <a:avLst/>
          </a:prstGeom>
          <a:noFill/>
        </p:spPr>
        <p:txBody>
          <a:bodyPr wrap="none" rtlCol="0">
            <a:spAutoFit/>
          </a:bodyPr>
          <a:lstStyle/>
          <a:p>
            <a:r>
              <a:rPr lang="en-US" sz="1600" dirty="0"/>
              <a:t>2</a:t>
            </a:r>
          </a:p>
        </p:txBody>
      </p:sp>
      <p:sp>
        <p:nvSpPr>
          <p:cNvPr id="43" name="TextBox 42">
            <a:extLst>
              <a:ext uri="{FF2B5EF4-FFF2-40B4-BE49-F238E27FC236}">
                <a16:creationId xmlns:a16="http://schemas.microsoft.com/office/drawing/2014/main" id="{6C60221D-B8E7-FB18-33F3-8D5068AB768D}"/>
              </a:ext>
            </a:extLst>
          </p:cNvPr>
          <p:cNvSpPr txBox="1"/>
          <p:nvPr/>
        </p:nvSpPr>
        <p:spPr>
          <a:xfrm>
            <a:off x="4811072" y="3014473"/>
            <a:ext cx="298480" cy="338554"/>
          </a:xfrm>
          <a:prstGeom prst="rect">
            <a:avLst/>
          </a:prstGeom>
          <a:noFill/>
        </p:spPr>
        <p:txBody>
          <a:bodyPr wrap="none" rtlCol="0">
            <a:spAutoFit/>
          </a:bodyPr>
          <a:lstStyle/>
          <a:p>
            <a:r>
              <a:rPr lang="en-US" sz="1600" dirty="0"/>
              <a:t>3</a:t>
            </a:r>
          </a:p>
        </p:txBody>
      </p:sp>
      <p:sp>
        <p:nvSpPr>
          <p:cNvPr id="44" name="TextBox 43">
            <a:extLst>
              <a:ext uri="{FF2B5EF4-FFF2-40B4-BE49-F238E27FC236}">
                <a16:creationId xmlns:a16="http://schemas.microsoft.com/office/drawing/2014/main" id="{13394E11-6AC0-76EB-E026-2B641EF228B5}"/>
              </a:ext>
            </a:extLst>
          </p:cNvPr>
          <p:cNvSpPr txBox="1"/>
          <p:nvPr/>
        </p:nvSpPr>
        <p:spPr>
          <a:xfrm>
            <a:off x="5956676" y="3014472"/>
            <a:ext cx="298480" cy="338554"/>
          </a:xfrm>
          <a:prstGeom prst="rect">
            <a:avLst/>
          </a:prstGeom>
          <a:noFill/>
        </p:spPr>
        <p:txBody>
          <a:bodyPr wrap="none" rtlCol="0">
            <a:spAutoFit/>
          </a:bodyPr>
          <a:lstStyle/>
          <a:p>
            <a:r>
              <a:rPr lang="en-US" sz="1600" dirty="0"/>
              <a:t>4</a:t>
            </a:r>
          </a:p>
        </p:txBody>
      </p:sp>
      <p:sp>
        <p:nvSpPr>
          <p:cNvPr id="45" name="Isosceles Triangle 44">
            <a:extLst>
              <a:ext uri="{FF2B5EF4-FFF2-40B4-BE49-F238E27FC236}">
                <a16:creationId xmlns:a16="http://schemas.microsoft.com/office/drawing/2014/main" id="{A2FE4DE5-F911-3808-E7EC-74BE64A743EF}"/>
              </a:ext>
            </a:extLst>
          </p:cNvPr>
          <p:cNvSpPr/>
          <p:nvPr/>
        </p:nvSpPr>
        <p:spPr>
          <a:xfrm>
            <a:off x="3666604" y="3517680"/>
            <a:ext cx="357806" cy="52164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329E4B8-DBEC-17FB-F603-CB7F53A568F6}"/>
              </a:ext>
            </a:extLst>
          </p:cNvPr>
          <p:cNvSpPr txBox="1"/>
          <p:nvPr/>
        </p:nvSpPr>
        <p:spPr>
          <a:xfrm>
            <a:off x="3319744" y="4129254"/>
            <a:ext cx="966931" cy="338554"/>
          </a:xfrm>
          <a:prstGeom prst="rect">
            <a:avLst/>
          </a:prstGeom>
          <a:noFill/>
        </p:spPr>
        <p:txBody>
          <a:bodyPr wrap="none" rtlCol="0">
            <a:spAutoFit/>
          </a:bodyPr>
          <a:lstStyle/>
          <a:p>
            <a:r>
              <a:rPr lang="en-US" sz="1600" dirty="0">
                <a:solidFill>
                  <a:srgbClr val="FF0000"/>
                </a:solidFill>
              </a:rPr>
              <a:t>Num = 2</a:t>
            </a:r>
          </a:p>
        </p:txBody>
      </p:sp>
      <p:cxnSp>
        <p:nvCxnSpPr>
          <p:cNvPr id="47" name="Straight Connector 46">
            <a:extLst>
              <a:ext uri="{FF2B5EF4-FFF2-40B4-BE49-F238E27FC236}">
                <a16:creationId xmlns:a16="http://schemas.microsoft.com/office/drawing/2014/main" id="{2A3DEC30-4B9F-C015-6A76-BFC1E357F167}"/>
              </a:ext>
            </a:extLst>
          </p:cNvPr>
          <p:cNvCxnSpPr>
            <a:cxnSpLocks/>
          </p:cNvCxnSpPr>
          <p:nvPr/>
        </p:nvCxnSpPr>
        <p:spPr>
          <a:xfrm>
            <a:off x="959591" y="4752795"/>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B0E615A-A78A-973D-181E-048825A92827}"/>
              </a:ext>
            </a:extLst>
          </p:cNvPr>
          <p:cNvCxnSpPr>
            <a:cxnSpLocks/>
          </p:cNvCxnSpPr>
          <p:nvPr/>
        </p:nvCxnSpPr>
        <p:spPr>
          <a:xfrm>
            <a:off x="6683206" y="4752795"/>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045ED2B-4941-502B-E3F0-A410F68F71D9}"/>
              </a:ext>
            </a:extLst>
          </p:cNvPr>
          <p:cNvCxnSpPr/>
          <p:nvPr/>
        </p:nvCxnSpPr>
        <p:spPr>
          <a:xfrm>
            <a:off x="2082050" y="5070847"/>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ECD259-EADA-F4CF-3B96-4198765F5F34}"/>
              </a:ext>
            </a:extLst>
          </p:cNvPr>
          <p:cNvCxnSpPr/>
          <p:nvPr/>
        </p:nvCxnSpPr>
        <p:spPr>
          <a:xfrm>
            <a:off x="3212461" y="5070847"/>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55D3F5-0828-9D6C-C07B-1C75721C8E95}"/>
              </a:ext>
            </a:extLst>
          </p:cNvPr>
          <p:cNvCxnSpPr/>
          <p:nvPr/>
        </p:nvCxnSpPr>
        <p:spPr>
          <a:xfrm>
            <a:off x="4366726" y="5070847"/>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104300-C755-1E6A-6997-4C092B5AA3C5}"/>
              </a:ext>
            </a:extLst>
          </p:cNvPr>
          <p:cNvCxnSpPr/>
          <p:nvPr/>
        </p:nvCxnSpPr>
        <p:spPr>
          <a:xfrm>
            <a:off x="5489185" y="5070847"/>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091F16C-9836-260F-8E65-6805657F5D1A}"/>
              </a:ext>
            </a:extLst>
          </p:cNvPr>
          <p:cNvSpPr txBox="1"/>
          <p:nvPr/>
        </p:nvSpPr>
        <p:spPr>
          <a:xfrm>
            <a:off x="1425917" y="4620768"/>
            <a:ext cx="298480" cy="338554"/>
          </a:xfrm>
          <a:prstGeom prst="rect">
            <a:avLst/>
          </a:prstGeom>
          <a:noFill/>
        </p:spPr>
        <p:txBody>
          <a:bodyPr wrap="none" rtlCol="0">
            <a:spAutoFit/>
          </a:bodyPr>
          <a:lstStyle/>
          <a:p>
            <a:r>
              <a:rPr lang="en-US" sz="1600" dirty="0"/>
              <a:t>0</a:t>
            </a:r>
          </a:p>
        </p:txBody>
      </p:sp>
      <p:sp>
        <p:nvSpPr>
          <p:cNvPr id="54" name="TextBox 53">
            <a:extLst>
              <a:ext uri="{FF2B5EF4-FFF2-40B4-BE49-F238E27FC236}">
                <a16:creationId xmlns:a16="http://schemas.microsoft.com/office/drawing/2014/main" id="{3618E393-920A-A252-B9F7-BF748439EEE5}"/>
              </a:ext>
            </a:extLst>
          </p:cNvPr>
          <p:cNvSpPr txBox="1"/>
          <p:nvPr/>
        </p:nvSpPr>
        <p:spPr>
          <a:xfrm>
            <a:off x="2575188" y="4620768"/>
            <a:ext cx="298480" cy="338554"/>
          </a:xfrm>
          <a:prstGeom prst="rect">
            <a:avLst/>
          </a:prstGeom>
          <a:noFill/>
        </p:spPr>
        <p:txBody>
          <a:bodyPr wrap="none" rtlCol="0">
            <a:spAutoFit/>
          </a:bodyPr>
          <a:lstStyle/>
          <a:p>
            <a:r>
              <a:rPr lang="en-US" sz="1600" dirty="0"/>
              <a:t>1</a:t>
            </a:r>
          </a:p>
        </p:txBody>
      </p:sp>
      <p:sp>
        <p:nvSpPr>
          <p:cNvPr id="55" name="TextBox 54">
            <a:extLst>
              <a:ext uri="{FF2B5EF4-FFF2-40B4-BE49-F238E27FC236}">
                <a16:creationId xmlns:a16="http://schemas.microsoft.com/office/drawing/2014/main" id="{F451A0EB-26D7-6EAC-B400-1804B37A04EB}"/>
              </a:ext>
            </a:extLst>
          </p:cNvPr>
          <p:cNvSpPr txBox="1"/>
          <p:nvPr/>
        </p:nvSpPr>
        <p:spPr>
          <a:xfrm>
            <a:off x="3658753" y="4620769"/>
            <a:ext cx="298480" cy="338554"/>
          </a:xfrm>
          <a:prstGeom prst="rect">
            <a:avLst/>
          </a:prstGeom>
          <a:noFill/>
        </p:spPr>
        <p:txBody>
          <a:bodyPr wrap="none" rtlCol="0">
            <a:spAutoFit/>
          </a:bodyPr>
          <a:lstStyle/>
          <a:p>
            <a:r>
              <a:rPr lang="en-US" sz="1600" dirty="0"/>
              <a:t>2</a:t>
            </a:r>
          </a:p>
        </p:txBody>
      </p:sp>
      <p:sp>
        <p:nvSpPr>
          <p:cNvPr id="56" name="TextBox 55">
            <a:extLst>
              <a:ext uri="{FF2B5EF4-FFF2-40B4-BE49-F238E27FC236}">
                <a16:creationId xmlns:a16="http://schemas.microsoft.com/office/drawing/2014/main" id="{D2B0A9F3-69DD-3F4C-84DB-9EF27093DD26}"/>
              </a:ext>
            </a:extLst>
          </p:cNvPr>
          <p:cNvSpPr txBox="1"/>
          <p:nvPr/>
        </p:nvSpPr>
        <p:spPr>
          <a:xfrm>
            <a:off x="4808024" y="4620769"/>
            <a:ext cx="298480" cy="338554"/>
          </a:xfrm>
          <a:prstGeom prst="rect">
            <a:avLst/>
          </a:prstGeom>
          <a:noFill/>
        </p:spPr>
        <p:txBody>
          <a:bodyPr wrap="none" rtlCol="0">
            <a:spAutoFit/>
          </a:bodyPr>
          <a:lstStyle/>
          <a:p>
            <a:r>
              <a:rPr lang="en-US" sz="1600" dirty="0"/>
              <a:t>3</a:t>
            </a:r>
          </a:p>
        </p:txBody>
      </p:sp>
      <p:sp>
        <p:nvSpPr>
          <p:cNvPr id="57" name="TextBox 56">
            <a:extLst>
              <a:ext uri="{FF2B5EF4-FFF2-40B4-BE49-F238E27FC236}">
                <a16:creationId xmlns:a16="http://schemas.microsoft.com/office/drawing/2014/main" id="{1BA41270-11B4-D3BF-6F3B-10E519498AD7}"/>
              </a:ext>
            </a:extLst>
          </p:cNvPr>
          <p:cNvSpPr txBox="1"/>
          <p:nvPr/>
        </p:nvSpPr>
        <p:spPr>
          <a:xfrm>
            <a:off x="5953628" y="4620768"/>
            <a:ext cx="298480" cy="338554"/>
          </a:xfrm>
          <a:prstGeom prst="rect">
            <a:avLst/>
          </a:prstGeom>
          <a:noFill/>
        </p:spPr>
        <p:txBody>
          <a:bodyPr wrap="none" rtlCol="0">
            <a:spAutoFit/>
          </a:bodyPr>
          <a:lstStyle/>
          <a:p>
            <a:r>
              <a:rPr lang="en-US" sz="1600" dirty="0"/>
              <a:t>4</a:t>
            </a:r>
          </a:p>
        </p:txBody>
      </p:sp>
      <p:sp>
        <p:nvSpPr>
          <p:cNvPr id="61" name="Equals 60">
            <a:extLst>
              <a:ext uri="{FF2B5EF4-FFF2-40B4-BE49-F238E27FC236}">
                <a16:creationId xmlns:a16="http://schemas.microsoft.com/office/drawing/2014/main" id="{1FCEA0D8-7815-D5A6-8AD4-AADE6101574B}"/>
              </a:ext>
            </a:extLst>
          </p:cNvPr>
          <p:cNvSpPr/>
          <p:nvPr/>
        </p:nvSpPr>
        <p:spPr>
          <a:xfrm>
            <a:off x="6840100" y="4292902"/>
            <a:ext cx="689872" cy="762931"/>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Isosceles Triangle 61">
            <a:extLst>
              <a:ext uri="{FF2B5EF4-FFF2-40B4-BE49-F238E27FC236}">
                <a16:creationId xmlns:a16="http://schemas.microsoft.com/office/drawing/2014/main" id="{22DBE4CF-4B5D-3761-0F1A-9157EAB9F216}"/>
              </a:ext>
            </a:extLst>
          </p:cNvPr>
          <p:cNvSpPr/>
          <p:nvPr/>
        </p:nvSpPr>
        <p:spPr>
          <a:xfrm>
            <a:off x="3660387" y="1868553"/>
            <a:ext cx="357806" cy="52164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4D87B3C-9225-723A-35F1-973FC9D085A7}"/>
              </a:ext>
            </a:extLst>
          </p:cNvPr>
          <p:cNvSpPr txBox="1"/>
          <p:nvPr/>
        </p:nvSpPr>
        <p:spPr>
          <a:xfrm>
            <a:off x="3313527" y="2480127"/>
            <a:ext cx="966931" cy="338554"/>
          </a:xfrm>
          <a:prstGeom prst="rect">
            <a:avLst/>
          </a:prstGeom>
          <a:noFill/>
        </p:spPr>
        <p:txBody>
          <a:bodyPr wrap="none" rtlCol="0">
            <a:spAutoFit/>
          </a:bodyPr>
          <a:lstStyle/>
          <a:p>
            <a:r>
              <a:rPr lang="en-US" sz="1600" dirty="0">
                <a:solidFill>
                  <a:srgbClr val="FF0000"/>
                </a:solidFill>
              </a:rPr>
              <a:t>Num = 2</a:t>
            </a:r>
          </a:p>
        </p:txBody>
      </p:sp>
      <p:sp>
        <p:nvSpPr>
          <p:cNvPr id="64" name="Multiplication Sign 63">
            <a:extLst>
              <a:ext uri="{FF2B5EF4-FFF2-40B4-BE49-F238E27FC236}">
                <a16:creationId xmlns:a16="http://schemas.microsoft.com/office/drawing/2014/main" id="{7FACE2FD-CB9A-BC82-543C-86F448E88FF8}"/>
              </a:ext>
            </a:extLst>
          </p:cNvPr>
          <p:cNvSpPr/>
          <p:nvPr/>
        </p:nvSpPr>
        <p:spPr>
          <a:xfrm>
            <a:off x="6830950" y="2673985"/>
            <a:ext cx="678302" cy="7104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a:extLst>
              <a:ext uri="{FF2B5EF4-FFF2-40B4-BE49-F238E27FC236}">
                <a16:creationId xmlns:a16="http://schemas.microsoft.com/office/drawing/2014/main" id="{71E7CBE3-9523-9703-9AC5-19F47C82E645}"/>
              </a:ext>
            </a:extLst>
          </p:cNvPr>
          <p:cNvSpPr/>
          <p:nvPr/>
        </p:nvSpPr>
        <p:spPr>
          <a:xfrm>
            <a:off x="5953002" y="5070847"/>
            <a:ext cx="357806" cy="52164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8F4683E8-4D5A-8C7C-CF1D-82BB32ADDEE2}"/>
              </a:ext>
            </a:extLst>
          </p:cNvPr>
          <p:cNvSpPr txBox="1"/>
          <p:nvPr/>
        </p:nvSpPr>
        <p:spPr>
          <a:xfrm>
            <a:off x="5606142" y="5682421"/>
            <a:ext cx="966931" cy="338554"/>
          </a:xfrm>
          <a:prstGeom prst="rect">
            <a:avLst/>
          </a:prstGeom>
          <a:noFill/>
        </p:spPr>
        <p:txBody>
          <a:bodyPr wrap="none" rtlCol="0">
            <a:spAutoFit/>
          </a:bodyPr>
          <a:lstStyle/>
          <a:p>
            <a:r>
              <a:rPr lang="en-US" sz="1600" dirty="0">
                <a:solidFill>
                  <a:srgbClr val="FF0000"/>
                </a:solidFill>
              </a:rPr>
              <a:t>Num = 4</a:t>
            </a:r>
          </a:p>
        </p:txBody>
      </p:sp>
    </p:spTree>
    <p:extLst>
      <p:ext uri="{BB962C8B-B14F-4D97-AF65-F5344CB8AC3E}">
        <p14:creationId xmlns:p14="http://schemas.microsoft.com/office/powerpoint/2010/main" val="45966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animBg="1"/>
      <p:bldP spid="46" grpId="0"/>
      <p:bldP spid="53" grpId="0"/>
      <p:bldP spid="54" grpId="0"/>
      <p:bldP spid="55" grpId="0"/>
      <p:bldP spid="56" grpId="0"/>
      <p:bldP spid="57" grpId="0"/>
      <p:bldP spid="61" grpId="0" animBg="1"/>
      <p:bldP spid="64" grpId="0" animBg="1"/>
      <p:bldP spid="65" grpId="0" animBg="1"/>
      <p:bldP spid="6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A0AA6-FBC9-716B-46FF-C82D0DF9E87F}"/>
              </a:ext>
            </a:extLst>
          </p:cNvPr>
          <p:cNvSpPr>
            <a:spLocks noGrp="1"/>
          </p:cNvSpPr>
          <p:nvPr>
            <p:ph type="title"/>
          </p:nvPr>
        </p:nvSpPr>
        <p:spPr/>
        <p:txBody>
          <a:bodyPr/>
          <a:lstStyle/>
          <a:p>
            <a:r>
              <a:rPr lang="en-US" dirty="0"/>
              <a:t>What is the Motivation?</a:t>
            </a:r>
          </a:p>
        </p:txBody>
      </p:sp>
      <p:sp>
        <p:nvSpPr>
          <p:cNvPr id="4" name="Slide Number Placeholder 3">
            <a:extLst>
              <a:ext uri="{FF2B5EF4-FFF2-40B4-BE49-F238E27FC236}">
                <a16:creationId xmlns:a16="http://schemas.microsoft.com/office/drawing/2014/main" id="{30E274A8-D320-4C96-C412-6CC01142A7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5" name="Subtitle 4">
            <a:extLst>
              <a:ext uri="{FF2B5EF4-FFF2-40B4-BE49-F238E27FC236}">
                <a16:creationId xmlns:a16="http://schemas.microsoft.com/office/drawing/2014/main" id="{64F35B18-781E-BB7E-32C3-F346AAC1CDBD}"/>
              </a:ext>
            </a:extLst>
          </p:cNvPr>
          <p:cNvSpPr>
            <a:spLocks noGrp="1"/>
          </p:cNvSpPr>
          <p:nvPr>
            <p:ph type="subTitle" idx="2"/>
          </p:nvPr>
        </p:nvSpPr>
        <p:spPr/>
        <p:txBody>
          <a:bodyPr/>
          <a:lstStyle/>
          <a:p>
            <a:r>
              <a:rPr lang="en-US" dirty="0"/>
              <a:t>Remember that manufacturing is generations behind CMOS</a:t>
            </a:r>
          </a:p>
        </p:txBody>
      </p:sp>
      <p:pic>
        <p:nvPicPr>
          <p:cNvPr id="6" name="Picture 5">
            <a:extLst>
              <a:ext uri="{FF2B5EF4-FFF2-40B4-BE49-F238E27FC236}">
                <a16:creationId xmlns:a16="http://schemas.microsoft.com/office/drawing/2014/main" id="{9226EE70-81F0-1358-4472-81106378EB26}"/>
              </a:ext>
            </a:extLst>
          </p:cNvPr>
          <p:cNvPicPr>
            <a:picLocks noChangeAspect="1"/>
          </p:cNvPicPr>
          <p:nvPr/>
        </p:nvPicPr>
        <p:blipFill>
          <a:blip r:embed="rId2"/>
          <a:stretch>
            <a:fillRect/>
          </a:stretch>
        </p:blipFill>
        <p:spPr>
          <a:xfrm>
            <a:off x="1451113" y="1645920"/>
            <a:ext cx="5801318" cy="4495745"/>
          </a:xfrm>
          <a:prstGeom prst="rect">
            <a:avLst/>
          </a:prstGeom>
        </p:spPr>
      </p:pic>
      <p:sp>
        <p:nvSpPr>
          <p:cNvPr id="7" name="TextBox 6">
            <a:extLst>
              <a:ext uri="{FF2B5EF4-FFF2-40B4-BE49-F238E27FC236}">
                <a16:creationId xmlns:a16="http://schemas.microsoft.com/office/drawing/2014/main" id="{43A765D7-34E8-A7E0-B82A-A83C5F0AD8AD}"/>
              </a:ext>
            </a:extLst>
          </p:cNvPr>
          <p:cNvSpPr txBox="1"/>
          <p:nvPr/>
        </p:nvSpPr>
        <p:spPr>
          <a:xfrm>
            <a:off x="398409" y="6356350"/>
            <a:ext cx="8172430" cy="276999"/>
          </a:xfrm>
          <a:prstGeom prst="rect">
            <a:avLst/>
          </a:prstGeom>
          <a:noFill/>
        </p:spPr>
        <p:txBody>
          <a:bodyPr wrap="none" rtlCol="0">
            <a:spAutoFit/>
          </a:bodyPr>
          <a:lstStyle/>
          <a:p>
            <a:r>
              <a:rPr lang="en-US" sz="1200" b="0" i="0" dirty="0">
                <a:solidFill>
                  <a:srgbClr val="333333"/>
                </a:solidFill>
                <a:effectLst/>
                <a:latin typeface="Helvetica Neue"/>
              </a:rPr>
              <a:t>IEEE International Roadmap for Devices and Systems, “Cryogenic Electronics and Quantum Information Processing.”</a:t>
            </a:r>
          </a:p>
        </p:txBody>
      </p:sp>
    </p:spTree>
    <p:extLst>
      <p:ext uri="{BB962C8B-B14F-4D97-AF65-F5344CB8AC3E}">
        <p14:creationId xmlns:p14="http://schemas.microsoft.com/office/powerpoint/2010/main" val="1494183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D1EC-46AC-514A-3A34-95D7698CB5E9}"/>
              </a:ext>
            </a:extLst>
          </p:cNvPr>
          <p:cNvSpPr>
            <a:spLocks noGrp="1"/>
          </p:cNvSpPr>
          <p:nvPr>
            <p:ph type="title"/>
          </p:nvPr>
        </p:nvSpPr>
        <p:spPr/>
        <p:txBody>
          <a:bodyPr/>
          <a:lstStyle/>
          <a:p>
            <a:r>
              <a:rPr lang="en-US" dirty="0"/>
              <a:t>Today’s Topics</a:t>
            </a:r>
          </a:p>
        </p:txBody>
      </p:sp>
      <p:sp>
        <p:nvSpPr>
          <p:cNvPr id="3" name="Text Placeholder 2">
            <a:extLst>
              <a:ext uri="{FF2B5EF4-FFF2-40B4-BE49-F238E27FC236}">
                <a16:creationId xmlns:a16="http://schemas.microsoft.com/office/drawing/2014/main" id="{27D2F21A-A4D6-2205-8163-66DD765818F2}"/>
              </a:ext>
            </a:extLst>
          </p:cNvPr>
          <p:cNvSpPr>
            <a:spLocks noGrp="1"/>
          </p:cNvSpPr>
          <p:nvPr>
            <p:ph type="body" idx="1"/>
          </p:nvPr>
        </p:nvSpPr>
        <p:spPr>
          <a:xfrm>
            <a:off x="457200" y="1828800"/>
            <a:ext cx="8229600" cy="1924594"/>
          </a:xfrm>
        </p:spPr>
        <p:txBody>
          <a:bodyPr/>
          <a:lstStyle/>
          <a:p>
            <a:r>
              <a:rPr lang="en-US" sz="2400" dirty="0"/>
              <a:t>Superconducting digital computing</a:t>
            </a:r>
          </a:p>
          <a:p>
            <a:pPr marL="127000" indent="0">
              <a:buNone/>
            </a:pPr>
            <a:endParaRPr lang="en-US" sz="2400" dirty="0"/>
          </a:p>
          <a:p>
            <a:r>
              <a:rPr lang="en-US" sz="2400" dirty="0"/>
              <a:t>Reliable computation on unreliable hardware and environments</a:t>
            </a:r>
          </a:p>
          <a:p>
            <a:pPr lvl="1"/>
            <a:r>
              <a:rPr lang="en-US" sz="2400" dirty="0"/>
              <a:t>(at room temperature)</a:t>
            </a:r>
          </a:p>
        </p:txBody>
      </p:sp>
      <p:sp>
        <p:nvSpPr>
          <p:cNvPr id="4" name="Slide Number Placeholder 3">
            <a:extLst>
              <a:ext uri="{FF2B5EF4-FFF2-40B4-BE49-F238E27FC236}">
                <a16:creationId xmlns:a16="http://schemas.microsoft.com/office/drawing/2014/main" id="{B131C4F2-6FA2-2DB7-8300-2D1C91980B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10" name="Subtitle 9">
            <a:extLst>
              <a:ext uri="{FF2B5EF4-FFF2-40B4-BE49-F238E27FC236}">
                <a16:creationId xmlns:a16="http://schemas.microsoft.com/office/drawing/2014/main" id="{2369A2F7-E6C6-43E8-6AD1-195D72C693FB}"/>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317424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6EC2FD-841C-C8A7-83B8-733C89796B5E}"/>
              </a:ext>
            </a:extLst>
          </p:cNvPr>
          <p:cNvSpPr>
            <a:spLocks noGrp="1"/>
          </p:cNvSpPr>
          <p:nvPr>
            <p:ph type="ctrTitle"/>
          </p:nvPr>
        </p:nvSpPr>
        <p:spPr>
          <a:xfrm>
            <a:off x="490128" y="2991044"/>
            <a:ext cx="8226687" cy="809919"/>
          </a:xfrm>
        </p:spPr>
        <p:txBody>
          <a:bodyPr/>
          <a:lstStyle/>
          <a:p>
            <a:r>
              <a:rPr lang="en-US" dirty="0"/>
              <a:t>Superconducting Digital Computing</a:t>
            </a:r>
          </a:p>
        </p:txBody>
      </p:sp>
      <p:sp>
        <p:nvSpPr>
          <p:cNvPr id="4" name="Slide Number Placeholder 3">
            <a:extLst>
              <a:ext uri="{FF2B5EF4-FFF2-40B4-BE49-F238E27FC236}">
                <a16:creationId xmlns:a16="http://schemas.microsoft.com/office/drawing/2014/main" id="{BAB6270F-8022-9FA9-E887-603DCDCBBB1C}"/>
              </a:ext>
            </a:extLst>
          </p:cNvPr>
          <p:cNvSpPr>
            <a:spLocks noGrp="1"/>
          </p:cNvSpPr>
          <p:nvPr>
            <p:ph type="sldNum" idx="4294967295"/>
          </p:nvPr>
        </p:nvSpPr>
        <p:spPr>
          <a:xfrm>
            <a:off x="8612188" y="6356350"/>
            <a:ext cx="531812" cy="365125"/>
          </a:xfrm>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345436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C13525-846E-BC42-BC7C-B1B13A0DF73B}"/>
              </a:ext>
            </a:extLst>
          </p:cNvPr>
          <p:cNvSpPr>
            <a:spLocks noGrp="1"/>
          </p:cNvSpPr>
          <p:nvPr>
            <p:ph type="title"/>
          </p:nvPr>
        </p:nvSpPr>
        <p:spPr/>
        <p:txBody>
          <a:bodyPr/>
          <a:lstStyle/>
          <a:p>
            <a:r>
              <a:rPr lang="en-US" dirty="0"/>
              <a:t>Move Compute Closer to Cryogenic Sensors/Qubits</a:t>
            </a:r>
          </a:p>
        </p:txBody>
      </p:sp>
      <p:sp>
        <p:nvSpPr>
          <p:cNvPr id="5" name="Text Placeholder 4">
            <a:extLst>
              <a:ext uri="{FF2B5EF4-FFF2-40B4-BE49-F238E27FC236}">
                <a16:creationId xmlns:a16="http://schemas.microsoft.com/office/drawing/2014/main" id="{42235CAB-8A12-E9AB-E0D9-CA95B90D9438}"/>
              </a:ext>
            </a:extLst>
          </p:cNvPr>
          <p:cNvSpPr>
            <a:spLocks noGrp="1"/>
          </p:cNvSpPr>
          <p:nvPr>
            <p:ph type="body" idx="1"/>
          </p:nvPr>
        </p:nvSpPr>
        <p:spPr>
          <a:xfrm>
            <a:off x="244782" y="929640"/>
            <a:ext cx="8600464" cy="4343400"/>
          </a:xfrm>
        </p:spPr>
        <p:txBody>
          <a:bodyPr/>
          <a:lstStyle/>
          <a:p>
            <a:r>
              <a:rPr lang="en-US" dirty="0"/>
              <a:t>Expensive and noise-prone cables to move data to room temperature</a:t>
            </a:r>
          </a:p>
          <a:p>
            <a:r>
              <a:rPr lang="en-US" dirty="0"/>
              <a:t>Lower temperature environments are more noisy</a:t>
            </a:r>
          </a:p>
        </p:txBody>
      </p:sp>
      <p:pic>
        <p:nvPicPr>
          <p:cNvPr id="16" name="Picture 15">
            <a:extLst>
              <a:ext uri="{FF2B5EF4-FFF2-40B4-BE49-F238E27FC236}">
                <a16:creationId xmlns:a16="http://schemas.microsoft.com/office/drawing/2014/main" id="{5B59450D-62D9-4C28-3B28-AA949932FF28}"/>
              </a:ext>
            </a:extLst>
          </p:cNvPr>
          <p:cNvPicPr>
            <a:picLocks noChangeAspect="1"/>
          </p:cNvPicPr>
          <p:nvPr/>
        </p:nvPicPr>
        <p:blipFill>
          <a:blip r:embed="rId2"/>
          <a:stretch>
            <a:fillRect/>
          </a:stretch>
        </p:blipFill>
        <p:spPr>
          <a:xfrm>
            <a:off x="959260" y="1974668"/>
            <a:ext cx="7543800" cy="4636555"/>
          </a:xfrm>
          <a:prstGeom prst="rect">
            <a:avLst/>
          </a:prstGeom>
        </p:spPr>
      </p:pic>
      <p:sp>
        <p:nvSpPr>
          <p:cNvPr id="17" name="Rectangle 16">
            <a:extLst>
              <a:ext uri="{FF2B5EF4-FFF2-40B4-BE49-F238E27FC236}">
                <a16:creationId xmlns:a16="http://schemas.microsoft.com/office/drawing/2014/main" id="{F694CBEA-A996-B724-3DA5-361A6BD1E98C}"/>
              </a:ext>
            </a:extLst>
          </p:cNvPr>
          <p:cNvSpPr/>
          <p:nvPr/>
        </p:nvSpPr>
        <p:spPr>
          <a:xfrm>
            <a:off x="5627914" y="4075230"/>
            <a:ext cx="1643743" cy="435429"/>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92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1A01-C480-6541-125A-81B356AAFB17}"/>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DFB8A699-BEBC-2F11-1C84-49F2BB3A1659}"/>
              </a:ext>
            </a:extLst>
          </p:cNvPr>
          <p:cNvSpPr>
            <a:spLocks noGrp="1"/>
          </p:cNvSpPr>
          <p:nvPr>
            <p:ph type="body" idx="1"/>
          </p:nvPr>
        </p:nvSpPr>
        <p:spPr>
          <a:xfrm>
            <a:off x="457200" y="1351225"/>
            <a:ext cx="5263763" cy="2003729"/>
          </a:xfrm>
        </p:spPr>
        <p:txBody>
          <a:bodyPr/>
          <a:lstStyle/>
          <a:p>
            <a:r>
              <a:rPr lang="en-US" dirty="0"/>
              <a:t>Device density</a:t>
            </a:r>
          </a:p>
          <a:p>
            <a:pPr lvl="1"/>
            <a:r>
              <a:rPr lang="en-US" dirty="0"/>
              <a:t>Makes area a primary constraint</a:t>
            </a:r>
          </a:p>
          <a:p>
            <a:pPr lvl="1"/>
            <a:r>
              <a:rPr lang="en-US" dirty="0"/>
              <a:t>And memory capacity</a:t>
            </a:r>
          </a:p>
          <a:p>
            <a:r>
              <a:rPr lang="en-US" dirty="0"/>
              <a:t>Cables to room temperature</a:t>
            </a:r>
          </a:p>
          <a:p>
            <a:r>
              <a:rPr lang="en-US" dirty="0"/>
              <a:t>Reliability under harsh environments</a:t>
            </a:r>
          </a:p>
          <a:p>
            <a:pPr lvl="1"/>
            <a:r>
              <a:rPr lang="en-US" dirty="0"/>
              <a:t>Or with cooling and device variations</a:t>
            </a:r>
          </a:p>
        </p:txBody>
      </p:sp>
      <p:sp>
        <p:nvSpPr>
          <p:cNvPr id="4" name="Slide Number Placeholder 3">
            <a:extLst>
              <a:ext uri="{FF2B5EF4-FFF2-40B4-BE49-F238E27FC236}">
                <a16:creationId xmlns:a16="http://schemas.microsoft.com/office/drawing/2014/main" id="{33A72A55-7EA1-E3E5-4E69-90A562E962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6" name="Picture 5">
            <a:extLst>
              <a:ext uri="{FF2B5EF4-FFF2-40B4-BE49-F238E27FC236}">
                <a16:creationId xmlns:a16="http://schemas.microsoft.com/office/drawing/2014/main" id="{370AE097-7332-4348-3217-CAE2B059B73C}"/>
              </a:ext>
            </a:extLst>
          </p:cNvPr>
          <p:cNvPicPr>
            <a:picLocks noChangeAspect="1"/>
          </p:cNvPicPr>
          <p:nvPr/>
        </p:nvPicPr>
        <p:blipFill>
          <a:blip r:embed="rId2"/>
          <a:stretch>
            <a:fillRect/>
          </a:stretch>
        </p:blipFill>
        <p:spPr>
          <a:xfrm>
            <a:off x="5618543" y="2616913"/>
            <a:ext cx="2994892" cy="3107262"/>
          </a:xfrm>
          <a:prstGeom prst="rect">
            <a:avLst/>
          </a:prstGeom>
        </p:spPr>
      </p:pic>
      <p:sp>
        <p:nvSpPr>
          <p:cNvPr id="7" name="TextBox 6">
            <a:extLst>
              <a:ext uri="{FF2B5EF4-FFF2-40B4-BE49-F238E27FC236}">
                <a16:creationId xmlns:a16="http://schemas.microsoft.com/office/drawing/2014/main" id="{5BBCC992-8AC6-1E74-1447-A8871F5E3E88}"/>
              </a:ext>
            </a:extLst>
          </p:cNvPr>
          <p:cNvSpPr txBox="1"/>
          <p:nvPr/>
        </p:nvSpPr>
        <p:spPr>
          <a:xfrm>
            <a:off x="5704321" y="5799860"/>
            <a:ext cx="2965837" cy="600164"/>
          </a:xfrm>
          <a:prstGeom prst="rect">
            <a:avLst/>
          </a:prstGeom>
          <a:noFill/>
        </p:spPr>
        <p:txBody>
          <a:bodyPr wrap="square" rtlCol="0">
            <a:spAutoFit/>
          </a:bodyPr>
          <a:lstStyle/>
          <a:p>
            <a:pPr algn="ctr"/>
            <a:r>
              <a:rPr lang="en-US" sz="1100" dirty="0"/>
              <a:t>I Nagaoka et al., “A 48GHz 5.6mW Gate-Level-Pipelined Multiplier Using</a:t>
            </a:r>
          </a:p>
          <a:p>
            <a:pPr algn="ctr"/>
            <a:r>
              <a:rPr lang="en-US" sz="1100" dirty="0"/>
              <a:t> Single-Flux Quantum Logic”, ISSCC 2019</a:t>
            </a:r>
          </a:p>
        </p:txBody>
      </p:sp>
      <p:pic>
        <p:nvPicPr>
          <p:cNvPr id="8" name="Picture 7">
            <a:extLst>
              <a:ext uri="{FF2B5EF4-FFF2-40B4-BE49-F238E27FC236}">
                <a16:creationId xmlns:a16="http://schemas.microsoft.com/office/drawing/2014/main" id="{16806A28-A657-DC5F-FFAB-5510EEDE87CB}"/>
              </a:ext>
            </a:extLst>
          </p:cNvPr>
          <p:cNvPicPr>
            <a:picLocks noChangeAspect="1"/>
          </p:cNvPicPr>
          <p:nvPr/>
        </p:nvPicPr>
        <p:blipFill>
          <a:blip r:embed="rId3"/>
          <a:stretch>
            <a:fillRect/>
          </a:stretch>
        </p:blipFill>
        <p:spPr>
          <a:xfrm>
            <a:off x="1920270" y="3665505"/>
            <a:ext cx="2337622" cy="2058670"/>
          </a:xfrm>
          <a:prstGeom prst="rect">
            <a:avLst/>
          </a:prstGeom>
        </p:spPr>
      </p:pic>
      <p:sp>
        <p:nvSpPr>
          <p:cNvPr id="9" name="TextBox 8">
            <a:extLst>
              <a:ext uri="{FF2B5EF4-FFF2-40B4-BE49-F238E27FC236}">
                <a16:creationId xmlns:a16="http://schemas.microsoft.com/office/drawing/2014/main" id="{F6E96282-38F3-E514-602D-3F1A13FC0464}"/>
              </a:ext>
            </a:extLst>
          </p:cNvPr>
          <p:cNvSpPr txBox="1"/>
          <p:nvPr/>
        </p:nvSpPr>
        <p:spPr>
          <a:xfrm>
            <a:off x="1939943" y="5809987"/>
            <a:ext cx="2738435" cy="769441"/>
          </a:xfrm>
          <a:prstGeom prst="rect">
            <a:avLst/>
          </a:prstGeom>
          <a:noFill/>
        </p:spPr>
        <p:txBody>
          <a:bodyPr wrap="square" rtlCol="0">
            <a:spAutoFit/>
          </a:bodyPr>
          <a:lstStyle/>
          <a:p>
            <a:pPr algn="ctr"/>
            <a:r>
              <a:rPr lang="en-US" sz="1100" dirty="0"/>
              <a:t>P Pintus et al., “Ultralow voltage, high-speed, and energy-efficient cryogenic electro-optic modulator”, Optica Vol. 9, Issue 10, pp. 1176-1182 (2022) </a:t>
            </a:r>
          </a:p>
        </p:txBody>
      </p:sp>
    </p:spTree>
    <p:extLst>
      <p:ext uri="{BB962C8B-B14F-4D97-AF65-F5344CB8AC3E}">
        <p14:creationId xmlns:p14="http://schemas.microsoft.com/office/powerpoint/2010/main" val="94013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DFF6F3B-9F01-B93A-E0A9-43EF374B62BB}"/>
              </a:ext>
            </a:extLst>
          </p:cNvPr>
          <p:cNvCxnSpPr>
            <a:cxnSpLocks/>
          </p:cNvCxnSpPr>
          <p:nvPr/>
        </p:nvCxnSpPr>
        <p:spPr>
          <a:xfrm>
            <a:off x="1852655" y="4118777"/>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261E45D-07E3-676F-75F1-BD996CD5DF63}"/>
              </a:ext>
            </a:extLst>
          </p:cNvPr>
          <p:cNvCxnSpPr>
            <a:cxnSpLocks/>
          </p:cNvCxnSpPr>
          <p:nvPr/>
        </p:nvCxnSpPr>
        <p:spPr>
          <a:xfrm>
            <a:off x="7576270" y="4118777"/>
            <a:ext cx="0" cy="14471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C48FA2-0354-D9F4-E53F-E63F4C0F1E48}"/>
              </a:ext>
            </a:extLst>
          </p:cNvPr>
          <p:cNvSpPr>
            <a:spLocks noGrp="1"/>
          </p:cNvSpPr>
          <p:nvPr>
            <p:ph type="title"/>
          </p:nvPr>
        </p:nvSpPr>
        <p:spPr/>
        <p:txBody>
          <a:bodyPr/>
          <a:lstStyle/>
          <a:p>
            <a:r>
              <a:rPr lang="en-US" dirty="0"/>
              <a:t>Data Encoding in Race Logic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0BB4027-DA44-6582-6D5C-B87624971B8B}"/>
                  </a:ext>
                </a:extLst>
              </p:cNvPr>
              <p:cNvSpPr>
                <a:spLocks noGrp="1"/>
              </p:cNvSpPr>
              <p:nvPr>
                <p:ph type="body" idx="1"/>
              </p:nvPr>
            </p:nvSpPr>
            <p:spPr>
              <a:xfrm>
                <a:off x="347953" y="1416977"/>
                <a:ext cx="8229600" cy="1762869"/>
              </a:xfrm>
            </p:spPr>
            <p:txBody>
              <a:bodyPr/>
              <a:lstStyle/>
              <a:p>
                <a:r>
                  <a:rPr lang="en-US" sz="1800" dirty="0"/>
                  <a:t>Epochs repeat</a:t>
                </a:r>
              </a:p>
              <a:p>
                <a:r>
                  <a:rPr lang="en-US" sz="1800" dirty="0"/>
                  <a:t>Epoch duration = </a:t>
                </a:r>
                <a:r>
                  <a:rPr lang="en-US" sz="1800" dirty="0" err="1"/>
                  <a:t>TimeSlotDuration</a:t>
                </a:r>
                <a:r>
                  <a:rPr lang="en-US" sz="1800"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dirty="0"/>
                  <a:t> NumTimeSlots</a:t>
                </a:r>
              </a:p>
              <a:p>
                <a:r>
                  <a:rPr lang="en-US" sz="1800" dirty="0"/>
                  <a:t>Each pulse represents an equivalent 2</a:t>
                </a:r>
                <a:r>
                  <a:rPr lang="en-US" sz="1800" baseline="30000" dirty="0"/>
                  <a:t>N</a:t>
                </a:r>
                <a:r>
                  <a:rPr lang="en-US" sz="1800" dirty="0"/>
                  <a:t> binary number (N = </a:t>
                </a:r>
                <a:r>
                  <a:rPr lang="en-US" sz="1800" dirty="0" err="1"/>
                  <a:t>NumTimeSlots</a:t>
                </a:r>
                <a:r>
                  <a:rPr lang="en-US" sz="1800" dirty="0"/>
                  <a:t>)</a:t>
                </a:r>
              </a:p>
              <a:p>
                <a:r>
                  <a:rPr lang="en-US" sz="1800" dirty="0"/>
                  <a:t>Can efficiently represent non power of two number ranges</a:t>
                </a:r>
              </a:p>
            </p:txBody>
          </p:sp>
        </mc:Choice>
        <mc:Fallback xmlns="">
          <p:sp>
            <p:nvSpPr>
              <p:cNvPr id="3" name="Text Placeholder 2">
                <a:extLst>
                  <a:ext uri="{FF2B5EF4-FFF2-40B4-BE49-F238E27FC236}">
                    <a16:creationId xmlns:a16="http://schemas.microsoft.com/office/drawing/2014/main" id="{00BB4027-DA44-6582-6D5C-B87624971B8B}"/>
                  </a:ext>
                </a:extLst>
              </p:cNvPr>
              <p:cNvSpPr>
                <a:spLocks noGrp="1" noRot="1" noChangeAspect="1" noMove="1" noResize="1" noEditPoints="1" noAdjustHandles="1" noChangeArrowheads="1" noChangeShapeType="1" noTextEdit="1"/>
              </p:cNvSpPr>
              <p:nvPr>
                <p:ph type="body" idx="1"/>
              </p:nvPr>
            </p:nvSpPr>
            <p:spPr>
              <a:xfrm>
                <a:off x="347953" y="1416977"/>
                <a:ext cx="8229600" cy="1762869"/>
              </a:xfrm>
              <a:blipFill>
                <a:blip r:embed="rId3"/>
                <a:stretch>
                  <a:fillRect b="-179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36360A-26EF-CB05-56BF-5074D2CA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Subtitle 4">
            <a:extLst>
              <a:ext uri="{FF2B5EF4-FFF2-40B4-BE49-F238E27FC236}">
                <a16:creationId xmlns:a16="http://schemas.microsoft.com/office/drawing/2014/main" id="{31E21754-6B88-D822-6972-099033EB4952}"/>
              </a:ext>
            </a:extLst>
          </p:cNvPr>
          <p:cNvSpPr>
            <a:spLocks noGrp="1"/>
          </p:cNvSpPr>
          <p:nvPr>
            <p:ph type="subTitle" idx="2"/>
          </p:nvPr>
        </p:nvSpPr>
        <p:spPr>
          <a:xfrm>
            <a:off x="457200" y="1005840"/>
            <a:ext cx="8480066" cy="457200"/>
          </a:xfrm>
        </p:spPr>
        <p:txBody>
          <a:bodyPr/>
          <a:lstStyle/>
          <a:p>
            <a:r>
              <a:rPr lang="en-US" dirty="0"/>
              <a:t>An epoch contains N time slots. A pulse in time slot “I” encodes the value “I”</a:t>
            </a:r>
          </a:p>
        </p:txBody>
      </p:sp>
      <p:sp>
        <p:nvSpPr>
          <p:cNvPr id="8" name="TextBox 7">
            <a:extLst>
              <a:ext uri="{FF2B5EF4-FFF2-40B4-BE49-F238E27FC236}">
                <a16:creationId xmlns:a16="http://schemas.microsoft.com/office/drawing/2014/main" id="{DC05BD5C-DB84-A314-2298-5DA9BCCE71FD}"/>
              </a:ext>
            </a:extLst>
          </p:cNvPr>
          <p:cNvSpPr txBox="1"/>
          <p:nvPr/>
        </p:nvSpPr>
        <p:spPr>
          <a:xfrm>
            <a:off x="254441" y="6093023"/>
            <a:ext cx="8323112" cy="307777"/>
          </a:xfrm>
          <a:prstGeom prst="rect">
            <a:avLst/>
          </a:prstGeom>
          <a:noFill/>
        </p:spPr>
        <p:txBody>
          <a:bodyPr wrap="none" rtlCol="0">
            <a:spAutoFit/>
          </a:bodyPr>
          <a:lstStyle/>
          <a:p>
            <a:r>
              <a:rPr lang="en-US" sz="1400" dirty="0"/>
              <a:t>G </a:t>
            </a:r>
            <a:r>
              <a:rPr lang="en-US" sz="1400" dirty="0" err="1"/>
              <a:t>Tzimpragos</a:t>
            </a:r>
            <a:r>
              <a:rPr lang="en-US" sz="1400" dirty="0"/>
              <a:t> et al., “A computational temporal logic for superconducting accelerators”, ASPLOS 2020</a:t>
            </a:r>
          </a:p>
        </p:txBody>
      </p:sp>
      <p:cxnSp>
        <p:nvCxnSpPr>
          <p:cNvPr id="11" name="Straight Connector 10">
            <a:extLst>
              <a:ext uri="{FF2B5EF4-FFF2-40B4-BE49-F238E27FC236}">
                <a16:creationId xmlns:a16="http://schemas.microsoft.com/office/drawing/2014/main" id="{64440BB0-3C36-92CC-2982-77763565C8AE}"/>
              </a:ext>
            </a:extLst>
          </p:cNvPr>
          <p:cNvCxnSpPr/>
          <p:nvPr/>
        </p:nvCxnSpPr>
        <p:spPr>
          <a:xfrm>
            <a:off x="2975114" y="4436829"/>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430392-9AA8-59BC-BCB9-24AD670991E4}"/>
              </a:ext>
            </a:extLst>
          </p:cNvPr>
          <p:cNvCxnSpPr/>
          <p:nvPr/>
        </p:nvCxnSpPr>
        <p:spPr>
          <a:xfrm>
            <a:off x="4105525" y="4436829"/>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D79698-C321-123A-25B9-E712D80C4C78}"/>
              </a:ext>
            </a:extLst>
          </p:cNvPr>
          <p:cNvCxnSpPr/>
          <p:nvPr/>
        </p:nvCxnSpPr>
        <p:spPr>
          <a:xfrm>
            <a:off x="5259790" y="4436829"/>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A04538-3885-6655-706A-32CE3A04CB9D}"/>
              </a:ext>
            </a:extLst>
          </p:cNvPr>
          <p:cNvCxnSpPr/>
          <p:nvPr/>
        </p:nvCxnSpPr>
        <p:spPr>
          <a:xfrm>
            <a:off x="6382249" y="4436829"/>
            <a:ext cx="0" cy="874644"/>
          </a:xfrm>
          <a:prstGeom prst="line">
            <a:avLst/>
          </a:prstGeom>
          <a:ln w="25400">
            <a:solidFill>
              <a:schemeClr val="accent1">
                <a:shade val="95000"/>
                <a:satMod val="105000"/>
                <a:alpha val="3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24B7F8C0-4D83-F31A-45FD-3D384FDF0689}"/>
              </a:ext>
            </a:extLst>
          </p:cNvPr>
          <p:cNvSpPr/>
          <p:nvPr/>
        </p:nvSpPr>
        <p:spPr>
          <a:xfrm>
            <a:off x="3474721" y="5565915"/>
            <a:ext cx="2907522" cy="484632"/>
          </a:xfrm>
          <a:prstGeom prst="rightArrow">
            <a:avLst/>
          </a:prstGeom>
          <a:gradFill flip="none" rotWithShape="1">
            <a:gsLst>
              <a:gs pos="0">
                <a:schemeClr val="accent1">
                  <a:lumMod val="0"/>
                  <a:lumOff val="100000"/>
                  <a:alpha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Time</a:t>
            </a:r>
          </a:p>
        </p:txBody>
      </p:sp>
      <p:sp>
        <p:nvSpPr>
          <p:cNvPr id="22" name="Arrow: Left-Right 21">
            <a:extLst>
              <a:ext uri="{FF2B5EF4-FFF2-40B4-BE49-F238E27FC236}">
                <a16:creationId xmlns:a16="http://schemas.microsoft.com/office/drawing/2014/main" id="{9C2277AE-BDDA-8E7F-3DB3-0A7CD03F733F}"/>
              </a:ext>
            </a:extLst>
          </p:cNvPr>
          <p:cNvSpPr/>
          <p:nvPr/>
        </p:nvSpPr>
        <p:spPr>
          <a:xfrm>
            <a:off x="1852655" y="3412963"/>
            <a:ext cx="5723605" cy="484631"/>
          </a:xfrm>
          <a:prstGeom prst="leftRightArrow">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Epoch</a:t>
            </a:r>
          </a:p>
        </p:txBody>
      </p:sp>
      <p:sp>
        <p:nvSpPr>
          <p:cNvPr id="23" name="TextBox 22">
            <a:extLst>
              <a:ext uri="{FF2B5EF4-FFF2-40B4-BE49-F238E27FC236}">
                <a16:creationId xmlns:a16="http://schemas.microsoft.com/office/drawing/2014/main" id="{47CBFF60-BEBB-4151-D59A-B5CBB131598D}"/>
              </a:ext>
            </a:extLst>
          </p:cNvPr>
          <p:cNvSpPr txBox="1"/>
          <p:nvPr/>
        </p:nvSpPr>
        <p:spPr>
          <a:xfrm>
            <a:off x="2318981" y="3986750"/>
            <a:ext cx="298480" cy="338554"/>
          </a:xfrm>
          <a:prstGeom prst="rect">
            <a:avLst/>
          </a:prstGeom>
          <a:noFill/>
        </p:spPr>
        <p:txBody>
          <a:bodyPr wrap="none" rtlCol="0">
            <a:spAutoFit/>
          </a:bodyPr>
          <a:lstStyle/>
          <a:p>
            <a:r>
              <a:rPr lang="en-US" sz="1600" dirty="0"/>
              <a:t>0</a:t>
            </a:r>
          </a:p>
        </p:txBody>
      </p:sp>
      <p:sp>
        <p:nvSpPr>
          <p:cNvPr id="24" name="TextBox 23">
            <a:extLst>
              <a:ext uri="{FF2B5EF4-FFF2-40B4-BE49-F238E27FC236}">
                <a16:creationId xmlns:a16="http://schemas.microsoft.com/office/drawing/2014/main" id="{23724BB3-BD94-FE77-5848-8E0DC9DDFF64}"/>
              </a:ext>
            </a:extLst>
          </p:cNvPr>
          <p:cNvSpPr txBox="1"/>
          <p:nvPr/>
        </p:nvSpPr>
        <p:spPr>
          <a:xfrm>
            <a:off x="3468252" y="3986750"/>
            <a:ext cx="298480" cy="338554"/>
          </a:xfrm>
          <a:prstGeom prst="rect">
            <a:avLst/>
          </a:prstGeom>
          <a:noFill/>
        </p:spPr>
        <p:txBody>
          <a:bodyPr wrap="none" rtlCol="0">
            <a:spAutoFit/>
          </a:bodyPr>
          <a:lstStyle/>
          <a:p>
            <a:r>
              <a:rPr lang="en-US" sz="1600" dirty="0"/>
              <a:t>1</a:t>
            </a:r>
          </a:p>
        </p:txBody>
      </p:sp>
      <p:sp>
        <p:nvSpPr>
          <p:cNvPr id="25" name="TextBox 24">
            <a:extLst>
              <a:ext uri="{FF2B5EF4-FFF2-40B4-BE49-F238E27FC236}">
                <a16:creationId xmlns:a16="http://schemas.microsoft.com/office/drawing/2014/main" id="{F3D21A42-4770-40DF-552D-3E15D925119D}"/>
              </a:ext>
            </a:extLst>
          </p:cNvPr>
          <p:cNvSpPr txBox="1"/>
          <p:nvPr/>
        </p:nvSpPr>
        <p:spPr>
          <a:xfrm>
            <a:off x="4551817" y="3986751"/>
            <a:ext cx="298480" cy="338554"/>
          </a:xfrm>
          <a:prstGeom prst="rect">
            <a:avLst/>
          </a:prstGeom>
          <a:noFill/>
        </p:spPr>
        <p:txBody>
          <a:bodyPr wrap="none" rtlCol="0">
            <a:spAutoFit/>
          </a:bodyPr>
          <a:lstStyle/>
          <a:p>
            <a:r>
              <a:rPr lang="en-US" sz="1600" dirty="0"/>
              <a:t>2</a:t>
            </a:r>
          </a:p>
        </p:txBody>
      </p:sp>
      <p:sp>
        <p:nvSpPr>
          <p:cNvPr id="26" name="TextBox 25">
            <a:extLst>
              <a:ext uri="{FF2B5EF4-FFF2-40B4-BE49-F238E27FC236}">
                <a16:creationId xmlns:a16="http://schemas.microsoft.com/office/drawing/2014/main" id="{DE6A91B4-313E-E16C-D491-1CC2A051AA21}"/>
              </a:ext>
            </a:extLst>
          </p:cNvPr>
          <p:cNvSpPr txBox="1"/>
          <p:nvPr/>
        </p:nvSpPr>
        <p:spPr>
          <a:xfrm>
            <a:off x="5701088" y="3986751"/>
            <a:ext cx="298480" cy="338554"/>
          </a:xfrm>
          <a:prstGeom prst="rect">
            <a:avLst/>
          </a:prstGeom>
          <a:noFill/>
        </p:spPr>
        <p:txBody>
          <a:bodyPr wrap="none" rtlCol="0">
            <a:spAutoFit/>
          </a:bodyPr>
          <a:lstStyle/>
          <a:p>
            <a:r>
              <a:rPr lang="en-US" sz="1600" dirty="0"/>
              <a:t>3</a:t>
            </a:r>
          </a:p>
        </p:txBody>
      </p:sp>
      <p:sp>
        <p:nvSpPr>
          <p:cNvPr id="27" name="TextBox 26">
            <a:extLst>
              <a:ext uri="{FF2B5EF4-FFF2-40B4-BE49-F238E27FC236}">
                <a16:creationId xmlns:a16="http://schemas.microsoft.com/office/drawing/2014/main" id="{CB9A83B2-397A-34FF-61B5-4C2C3F4CBB84}"/>
              </a:ext>
            </a:extLst>
          </p:cNvPr>
          <p:cNvSpPr txBox="1"/>
          <p:nvPr/>
        </p:nvSpPr>
        <p:spPr>
          <a:xfrm>
            <a:off x="6846692" y="3986750"/>
            <a:ext cx="298480" cy="338554"/>
          </a:xfrm>
          <a:prstGeom prst="rect">
            <a:avLst/>
          </a:prstGeom>
          <a:noFill/>
        </p:spPr>
        <p:txBody>
          <a:bodyPr wrap="none" rtlCol="0">
            <a:spAutoFit/>
          </a:bodyPr>
          <a:lstStyle/>
          <a:p>
            <a:r>
              <a:rPr lang="en-US" sz="1600" dirty="0"/>
              <a:t>4</a:t>
            </a:r>
          </a:p>
        </p:txBody>
      </p:sp>
      <p:sp>
        <p:nvSpPr>
          <p:cNvPr id="28" name="Isosceles Triangle 27">
            <a:extLst>
              <a:ext uri="{FF2B5EF4-FFF2-40B4-BE49-F238E27FC236}">
                <a16:creationId xmlns:a16="http://schemas.microsoft.com/office/drawing/2014/main" id="{B5B18700-E9F0-1208-42C2-1F8774292CB2}"/>
              </a:ext>
            </a:extLst>
          </p:cNvPr>
          <p:cNvSpPr/>
          <p:nvPr/>
        </p:nvSpPr>
        <p:spPr>
          <a:xfrm>
            <a:off x="3429358" y="4531629"/>
            <a:ext cx="357806" cy="52164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BB1E572-7A9A-C69C-F901-D0CE09EDB86C}"/>
              </a:ext>
            </a:extLst>
          </p:cNvPr>
          <p:cNvSpPr txBox="1"/>
          <p:nvPr/>
        </p:nvSpPr>
        <p:spPr>
          <a:xfrm>
            <a:off x="3082498" y="5143203"/>
            <a:ext cx="966931" cy="338554"/>
          </a:xfrm>
          <a:prstGeom prst="rect">
            <a:avLst/>
          </a:prstGeom>
          <a:noFill/>
        </p:spPr>
        <p:txBody>
          <a:bodyPr wrap="none" rtlCol="0">
            <a:spAutoFit/>
          </a:bodyPr>
          <a:lstStyle/>
          <a:p>
            <a:r>
              <a:rPr lang="en-US" sz="1600" dirty="0">
                <a:solidFill>
                  <a:srgbClr val="FF0000"/>
                </a:solidFill>
              </a:rPr>
              <a:t>Num = 1</a:t>
            </a:r>
          </a:p>
        </p:txBody>
      </p:sp>
      <p:sp>
        <p:nvSpPr>
          <p:cNvPr id="30" name="Isosceles Triangle 29">
            <a:extLst>
              <a:ext uri="{FF2B5EF4-FFF2-40B4-BE49-F238E27FC236}">
                <a16:creationId xmlns:a16="http://schemas.microsoft.com/office/drawing/2014/main" id="{610BB8F6-096B-636C-A1F5-ECDF733FB60C}"/>
              </a:ext>
            </a:extLst>
          </p:cNvPr>
          <p:cNvSpPr/>
          <p:nvPr/>
        </p:nvSpPr>
        <p:spPr>
          <a:xfrm>
            <a:off x="6811465" y="4531629"/>
            <a:ext cx="357806" cy="52164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F16CA3B-B7CE-DB5B-D3CD-330CBB628A8E}"/>
              </a:ext>
            </a:extLst>
          </p:cNvPr>
          <p:cNvSpPr txBox="1"/>
          <p:nvPr/>
        </p:nvSpPr>
        <p:spPr>
          <a:xfrm>
            <a:off x="6464605" y="5143203"/>
            <a:ext cx="966931" cy="338554"/>
          </a:xfrm>
          <a:prstGeom prst="rect">
            <a:avLst/>
          </a:prstGeom>
          <a:noFill/>
        </p:spPr>
        <p:txBody>
          <a:bodyPr wrap="none" rtlCol="0">
            <a:spAutoFit/>
          </a:bodyPr>
          <a:lstStyle/>
          <a:p>
            <a:r>
              <a:rPr lang="en-US" sz="1600" dirty="0">
                <a:solidFill>
                  <a:srgbClr val="FF0000"/>
                </a:solidFill>
              </a:rPr>
              <a:t>Num = 4</a:t>
            </a:r>
          </a:p>
        </p:txBody>
      </p:sp>
    </p:spTree>
    <p:extLst>
      <p:ext uri="{BB962C8B-B14F-4D97-AF65-F5344CB8AC3E}">
        <p14:creationId xmlns:p14="http://schemas.microsoft.com/office/powerpoint/2010/main" val="276728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p:bldP spid="26" grpId="0"/>
      <p:bldP spid="27" grpId="0"/>
      <p:bldP spid="28" grpId="0" animBg="1"/>
      <p:bldP spid="29" grpId="0"/>
      <p:bldP spid="30"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8034-D7AB-301A-D367-E6B7EC255CC2}"/>
              </a:ext>
            </a:extLst>
          </p:cNvPr>
          <p:cNvSpPr>
            <a:spLocks noGrp="1"/>
          </p:cNvSpPr>
          <p:nvPr>
            <p:ph type="title"/>
          </p:nvPr>
        </p:nvSpPr>
        <p:spPr/>
        <p:txBody>
          <a:bodyPr/>
          <a:lstStyle/>
          <a:p>
            <a:r>
              <a:rPr lang="en-US" dirty="0"/>
              <a:t>Instead: Unipolar and Bipolar Race Logic</a:t>
            </a:r>
          </a:p>
        </p:txBody>
      </p:sp>
      <p:sp>
        <p:nvSpPr>
          <p:cNvPr id="4" name="Slide Number Placeholder 3">
            <a:extLst>
              <a:ext uri="{FF2B5EF4-FFF2-40B4-BE49-F238E27FC236}">
                <a16:creationId xmlns:a16="http://schemas.microsoft.com/office/drawing/2014/main" id="{FB719495-4FD8-1546-295A-CC858A0C39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5" name="Subtitle 4">
            <a:extLst>
              <a:ext uri="{FF2B5EF4-FFF2-40B4-BE49-F238E27FC236}">
                <a16:creationId xmlns:a16="http://schemas.microsoft.com/office/drawing/2014/main" id="{ED719584-7E0E-5092-4E1A-00C4DC3233A7}"/>
              </a:ext>
            </a:extLst>
          </p:cNvPr>
          <p:cNvSpPr>
            <a:spLocks noGrp="1"/>
          </p:cNvSpPr>
          <p:nvPr>
            <p:ph type="subTitle" idx="2"/>
          </p:nvPr>
        </p:nvSpPr>
        <p:spPr>
          <a:xfrm>
            <a:off x="457200" y="1143000"/>
            <a:ext cx="5303520" cy="813816"/>
          </a:xfrm>
        </p:spPr>
        <p:txBody>
          <a:bodyPr/>
          <a:lstStyle/>
          <a:p>
            <a:pPr algn="ctr"/>
            <a:r>
              <a:rPr lang="en-US" dirty="0"/>
              <a:t>Changing the range of representation to [0,1] (unipolar)</a:t>
            </a:r>
          </a:p>
          <a:p>
            <a:pPr algn="ctr"/>
            <a:r>
              <a:rPr lang="en-US" dirty="0"/>
              <a:t>or [-1,1] (bipolar)</a:t>
            </a:r>
          </a:p>
        </p:txBody>
      </p:sp>
      <p:pic>
        <p:nvPicPr>
          <p:cNvPr id="13315" name="Picture 3">
            <a:extLst>
              <a:ext uri="{FF2B5EF4-FFF2-40B4-BE49-F238E27FC236}">
                <a16:creationId xmlns:a16="http://schemas.microsoft.com/office/drawing/2014/main" id="{3921D751-3C79-205C-7040-9A30B50370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89" t="20762" r="9755" b="19632"/>
          <a:stretch/>
        </p:blipFill>
        <p:spPr bwMode="auto">
          <a:xfrm>
            <a:off x="6502007" y="1600200"/>
            <a:ext cx="1902351" cy="8138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ABD59F-A1A0-DEC9-A993-7DA41F5F311A}"/>
              </a:ext>
            </a:extLst>
          </p:cNvPr>
          <p:cNvSpPr txBox="1"/>
          <p:nvPr/>
        </p:nvSpPr>
        <p:spPr>
          <a:xfrm>
            <a:off x="5913337" y="1143000"/>
            <a:ext cx="3079689" cy="338554"/>
          </a:xfrm>
          <a:prstGeom prst="rect">
            <a:avLst/>
          </a:prstGeom>
          <a:noFill/>
        </p:spPr>
        <p:txBody>
          <a:bodyPr wrap="none" rtlCol="0">
            <a:spAutoFit/>
          </a:bodyPr>
          <a:lstStyle/>
          <a:p>
            <a:r>
              <a:rPr lang="en-US" sz="1600" dirty="0"/>
              <a:t>To obtain bipolar representation</a:t>
            </a:r>
          </a:p>
        </p:txBody>
      </p:sp>
      <p:sp>
        <p:nvSpPr>
          <p:cNvPr id="10" name="TextBox 9">
            <a:extLst>
              <a:ext uri="{FF2B5EF4-FFF2-40B4-BE49-F238E27FC236}">
                <a16:creationId xmlns:a16="http://schemas.microsoft.com/office/drawing/2014/main" id="{FDCBE6D4-31AE-6B23-F161-52014D57BAF9}"/>
              </a:ext>
            </a:extLst>
          </p:cNvPr>
          <p:cNvSpPr txBox="1"/>
          <p:nvPr/>
        </p:nvSpPr>
        <p:spPr>
          <a:xfrm>
            <a:off x="1110374" y="5877580"/>
            <a:ext cx="7293984" cy="523220"/>
          </a:xfrm>
          <a:prstGeom prst="rect">
            <a:avLst/>
          </a:prstGeom>
          <a:noFill/>
        </p:spPr>
        <p:txBody>
          <a:bodyPr wrap="none" rtlCol="0">
            <a:spAutoFit/>
          </a:bodyPr>
          <a:lstStyle/>
          <a:p>
            <a:pPr algn="ctr"/>
            <a:r>
              <a:rPr lang="en-US" sz="1400" dirty="0"/>
              <a:t>P Gonzalez-Guerrero et al., “Temporal and SFQ pulse-streams encoding for area-efficient</a:t>
            </a:r>
          </a:p>
          <a:p>
            <a:pPr algn="ctr"/>
            <a:r>
              <a:rPr lang="en-US" sz="1400" dirty="0"/>
              <a:t>superconducting accelerators”, ASPLOS 2022</a:t>
            </a:r>
          </a:p>
        </p:txBody>
      </p:sp>
      <p:grpSp>
        <p:nvGrpSpPr>
          <p:cNvPr id="9" name="Google Shape;314;g1226b1e596f_0_22">
            <a:extLst>
              <a:ext uri="{FF2B5EF4-FFF2-40B4-BE49-F238E27FC236}">
                <a16:creationId xmlns:a16="http://schemas.microsoft.com/office/drawing/2014/main" id="{80373FEF-F65D-9266-53BF-21290AB45E9E}"/>
              </a:ext>
            </a:extLst>
          </p:cNvPr>
          <p:cNvGrpSpPr/>
          <p:nvPr/>
        </p:nvGrpSpPr>
        <p:grpSpPr>
          <a:xfrm>
            <a:off x="2765723" y="2491008"/>
            <a:ext cx="4223337" cy="416307"/>
            <a:chOff x="4105090" y="4597332"/>
            <a:chExt cx="4423617" cy="416307"/>
          </a:xfrm>
        </p:grpSpPr>
        <p:sp>
          <p:nvSpPr>
            <p:cNvPr id="85" name="Google Shape;315;g1226b1e596f_0_22">
              <a:extLst>
                <a:ext uri="{FF2B5EF4-FFF2-40B4-BE49-F238E27FC236}">
                  <a16:creationId xmlns:a16="http://schemas.microsoft.com/office/drawing/2014/main" id="{64358896-62D6-E785-106D-43F7539A5C13}"/>
                </a:ext>
              </a:extLst>
            </p:cNvPr>
            <p:cNvSpPr txBox="1"/>
            <p:nvPr/>
          </p:nvSpPr>
          <p:spPr>
            <a:xfrm>
              <a:off x="5726002" y="4620695"/>
              <a:ext cx="1803000" cy="3693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pitchFamily="2" charset="0"/>
                  <a:ea typeface="Calibri"/>
                  <a:cs typeface="Calibri"/>
                  <a:sym typeface="Calibri"/>
                </a:rPr>
                <a:t>Time epoch</a:t>
              </a:r>
              <a:endParaRPr sz="1400" b="0" i="0" u="none" strike="noStrike" cap="none">
                <a:solidFill>
                  <a:srgbClr val="000000"/>
                </a:solidFill>
                <a:latin typeface="Times" pitchFamily="2" charset="0"/>
                <a:ea typeface="Arial"/>
                <a:cs typeface="Arial"/>
                <a:sym typeface="Arial"/>
              </a:endParaRPr>
            </a:p>
          </p:txBody>
        </p:sp>
        <p:cxnSp>
          <p:nvCxnSpPr>
            <p:cNvPr id="86" name="Google Shape;316;g1226b1e596f_0_22">
              <a:extLst>
                <a:ext uri="{FF2B5EF4-FFF2-40B4-BE49-F238E27FC236}">
                  <a16:creationId xmlns:a16="http://schemas.microsoft.com/office/drawing/2014/main" id="{649A5EEF-4F9D-8BA0-BCC0-6EC6B5D970EA}"/>
                </a:ext>
              </a:extLst>
            </p:cNvPr>
            <p:cNvCxnSpPr/>
            <p:nvPr/>
          </p:nvCxnSpPr>
          <p:spPr>
            <a:xfrm>
              <a:off x="4105090" y="4637439"/>
              <a:ext cx="0" cy="376200"/>
            </a:xfrm>
            <a:prstGeom prst="straightConnector1">
              <a:avLst/>
            </a:prstGeom>
            <a:noFill/>
            <a:ln w="19050" cap="flat" cmpd="sng">
              <a:solidFill>
                <a:schemeClr val="accent1"/>
              </a:solidFill>
              <a:prstDash val="solid"/>
              <a:miter lim="800000"/>
              <a:headEnd type="none" w="sm" len="sm"/>
              <a:tailEnd type="none" w="sm" len="sm"/>
            </a:ln>
          </p:spPr>
        </p:cxnSp>
        <p:cxnSp>
          <p:nvCxnSpPr>
            <p:cNvPr id="87" name="Google Shape;317;g1226b1e596f_0_22">
              <a:extLst>
                <a:ext uri="{FF2B5EF4-FFF2-40B4-BE49-F238E27FC236}">
                  <a16:creationId xmlns:a16="http://schemas.microsoft.com/office/drawing/2014/main" id="{2286157E-F1AB-2779-2DA9-0D14A9274976}"/>
                </a:ext>
              </a:extLst>
            </p:cNvPr>
            <p:cNvCxnSpPr/>
            <p:nvPr/>
          </p:nvCxnSpPr>
          <p:spPr>
            <a:xfrm>
              <a:off x="8528707" y="4597332"/>
              <a:ext cx="0" cy="376200"/>
            </a:xfrm>
            <a:prstGeom prst="straightConnector1">
              <a:avLst/>
            </a:prstGeom>
            <a:noFill/>
            <a:ln w="19050" cap="flat" cmpd="sng">
              <a:solidFill>
                <a:schemeClr val="accent1"/>
              </a:solidFill>
              <a:prstDash val="solid"/>
              <a:miter lim="800000"/>
              <a:headEnd type="none" w="sm" len="sm"/>
              <a:tailEnd type="none" w="sm" len="sm"/>
            </a:ln>
          </p:spPr>
        </p:cxnSp>
        <p:cxnSp>
          <p:nvCxnSpPr>
            <p:cNvPr id="88" name="Google Shape;318;g1226b1e596f_0_22">
              <a:extLst>
                <a:ext uri="{FF2B5EF4-FFF2-40B4-BE49-F238E27FC236}">
                  <a16:creationId xmlns:a16="http://schemas.microsoft.com/office/drawing/2014/main" id="{2812543F-C6C0-1655-EE0C-CB444CED524D}"/>
                </a:ext>
              </a:extLst>
            </p:cNvPr>
            <p:cNvCxnSpPr/>
            <p:nvPr/>
          </p:nvCxnSpPr>
          <p:spPr>
            <a:xfrm>
              <a:off x="4124824" y="4805361"/>
              <a:ext cx="1541100" cy="0"/>
            </a:xfrm>
            <a:prstGeom prst="straightConnector1">
              <a:avLst/>
            </a:prstGeom>
            <a:noFill/>
            <a:ln w="19050" cap="flat" cmpd="sng">
              <a:solidFill>
                <a:schemeClr val="accent1"/>
              </a:solidFill>
              <a:prstDash val="solid"/>
              <a:miter lim="800000"/>
              <a:headEnd type="none" w="sm" len="sm"/>
              <a:tailEnd type="none" w="sm" len="sm"/>
            </a:ln>
          </p:spPr>
        </p:cxnSp>
        <p:cxnSp>
          <p:nvCxnSpPr>
            <p:cNvPr id="89" name="Google Shape;319;g1226b1e596f_0_22">
              <a:extLst>
                <a:ext uri="{FF2B5EF4-FFF2-40B4-BE49-F238E27FC236}">
                  <a16:creationId xmlns:a16="http://schemas.microsoft.com/office/drawing/2014/main" id="{BC3E36AB-9CD2-F733-AF52-8C9AE6DD36F2}"/>
                </a:ext>
              </a:extLst>
            </p:cNvPr>
            <p:cNvCxnSpPr/>
            <p:nvPr/>
          </p:nvCxnSpPr>
          <p:spPr>
            <a:xfrm>
              <a:off x="6984328" y="4837445"/>
              <a:ext cx="1541100" cy="0"/>
            </a:xfrm>
            <a:prstGeom prst="straightConnector1">
              <a:avLst/>
            </a:prstGeom>
            <a:noFill/>
            <a:ln w="19050" cap="flat" cmpd="sng">
              <a:solidFill>
                <a:schemeClr val="accent1"/>
              </a:solidFill>
              <a:prstDash val="solid"/>
              <a:miter lim="800000"/>
              <a:headEnd type="none" w="sm" len="sm"/>
              <a:tailEnd type="none" w="sm" len="sm"/>
            </a:ln>
          </p:spPr>
        </p:cxnSp>
      </p:grpSp>
      <p:grpSp>
        <p:nvGrpSpPr>
          <p:cNvPr id="11" name="Google Shape;320;g1226b1e596f_0_22">
            <a:extLst>
              <a:ext uri="{FF2B5EF4-FFF2-40B4-BE49-F238E27FC236}">
                <a16:creationId xmlns:a16="http://schemas.microsoft.com/office/drawing/2014/main" id="{563CC38E-4142-B38A-CA3D-54E4EFDBFDB3}"/>
              </a:ext>
            </a:extLst>
          </p:cNvPr>
          <p:cNvGrpSpPr/>
          <p:nvPr/>
        </p:nvGrpSpPr>
        <p:grpSpPr>
          <a:xfrm>
            <a:off x="2764382" y="2717238"/>
            <a:ext cx="516124" cy="404619"/>
            <a:chOff x="4095241" y="4244405"/>
            <a:chExt cx="540600" cy="404619"/>
          </a:xfrm>
        </p:grpSpPr>
        <p:sp>
          <p:nvSpPr>
            <p:cNvPr id="81" name="Google Shape;321;g1226b1e596f_0_22">
              <a:extLst>
                <a:ext uri="{FF2B5EF4-FFF2-40B4-BE49-F238E27FC236}">
                  <a16:creationId xmlns:a16="http://schemas.microsoft.com/office/drawing/2014/main" id="{495C3E67-8364-02B0-6608-3129670F7308}"/>
                </a:ext>
              </a:extLst>
            </p:cNvPr>
            <p:cNvSpPr txBox="1"/>
            <p:nvPr/>
          </p:nvSpPr>
          <p:spPr>
            <a:xfrm>
              <a:off x="4095241" y="4341224"/>
              <a:ext cx="540600" cy="3078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pitchFamily="2" charset="0"/>
                  <a:ea typeface="Calibri"/>
                  <a:cs typeface="Calibri"/>
                  <a:sym typeface="Calibri"/>
                </a:rPr>
                <a:t>Slot</a:t>
              </a:r>
              <a:endParaRPr sz="1400" b="0" i="0" u="none" strike="noStrike" cap="none">
                <a:solidFill>
                  <a:srgbClr val="000000"/>
                </a:solidFill>
                <a:latin typeface="Times" pitchFamily="2" charset="0"/>
                <a:ea typeface="Arial"/>
                <a:cs typeface="Arial"/>
                <a:sym typeface="Arial"/>
              </a:endParaRPr>
            </a:p>
          </p:txBody>
        </p:sp>
        <p:cxnSp>
          <p:nvCxnSpPr>
            <p:cNvPr id="82" name="Google Shape;322;g1226b1e596f_0_22">
              <a:extLst>
                <a:ext uri="{FF2B5EF4-FFF2-40B4-BE49-F238E27FC236}">
                  <a16:creationId xmlns:a16="http://schemas.microsoft.com/office/drawing/2014/main" id="{DF784115-907B-483A-837A-18E114C594A5}"/>
                </a:ext>
              </a:extLst>
            </p:cNvPr>
            <p:cNvCxnSpPr/>
            <p:nvPr/>
          </p:nvCxnSpPr>
          <p:spPr>
            <a:xfrm>
              <a:off x="4097071" y="4244405"/>
              <a:ext cx="0" cy="376200"/>
            </a:xfrm>
            <a:prstGeom prst="straightConnector1">
              <a:avLst/>
            </a:prstGeom>
            <a:noFill/>
            <a:ln w="19050" cap="flat" cmpd="sng">
              <a:solidFill>
                <a:schemeClr val="accent1"/>
              </a:solidFill>
              <a:prstDash val="solid"/>
              <a:miter lim="800000"/>
              <a:headEnd type="none" w="sm" len="sm"/>
              <a:tailEnd type="none" w="sm" len="sm"/>
            </a:ln>
          </p:spPr>
        </p:cxnSp>
        <p:cxnSp>
          <p:nvCxnSpPr>
            <p:cNvPr id="83" name="Google Shape;323;g1226b1e596f_0_22">
              <a:extLst>
                <a:ext uri="{FF2B5EF4-FFF2-40B4-BE49-F238E27FC236}">
                  <a16:creationId xmlns:a16="http://schemas.microsoft.com/office/drawing/2014/main" id="{90AF634B-8CEB-EA97-736D-A09CA8137E0F}"/>
                </a:ext>
              </a:extLst>
            </p:cNvPr>
            <p:cNvCxnSpPr/>
            <p:nvPr/>
          </p:nvCxnSpPr>
          <p:spPr>
            <a:xfrm>
              <a:off x="4622448" y="4252425"/>
              <a:ext cx="0" cy="376200"/>
            </a:xfrm>
            <a:prstGeom prst="straightConnector1">
              <a:avLst/>
            </a:prstGeom>
            <a:noFill/>
            <a:ln w="19050" cap="flat" cmpd="sng">
              <a:solidFill>
                <a:schemeClr val="accent1"/>
              </a:solidFill>
              <a:prstDash val="solid"/>
              <a:miter lim="800000"/>
              <a:headEnd type="none" w="sm" len="sm"/>
              <a:tailEnd type="none" w="sm" len="sm"/>
            </a:ln>
          </p:spPr>
        </p:cxnSp>
        <p:cxnSp>
          <p:nvCxnSpPr>
            <p:cNvPr id="84" name="Google Shape;324;g1226b1e596f_0_22">
              <a:extLst>
                <a:ext uri="{FF2B5EF4-FFF2-40B4-BE49-F238E27FC236}">
                  <a16:creationId xmlns:a16="http://schemas.microsoft.com/office/drawing/2014/main" id="{C26D9D60-EFD1-A473-9693-05215F67CC87}"/>
                </a:ext>
              </a:extLst>
            </p:cNvPr>
            <p:cNvCxnSpPr/>
            <p:nvPr/>
          </p:nvCxnSpPr>
          <p:spPr>
            <a:xfrm>
              <a:off x="4095241" y="4362765"/>
              <a:ext cx="540600" cy="0"/>
            </a:xfrm>
            <a:prstGeom prst="straightConnector1">
              <a:avLst/>
            </a:prstGeom>
            <a:noFill/>
            <a:ln w="19050" cap="flat" cmpd="sng">
              <a:solidFill>
                <a:schemeClr val="accent1"/>
              </a:solidFill>
              <a:prstDash val="solid"/>
              <a:miter lim="800000"/>
              <a:headEnd type="none" w="sm" len="sm"/>
              <a:tailEnd type="none" w="sm" len="sm"/>
            </a:ln>
          </p:spPr>
        </p:cxnSp>
      </p:grpSp>
      <p:grpSp>
        <p:nvGrpSpPr>
          <p:cNvPr id="12" name="Group 11">
            <a:extLst>
              <a:ext uri="{FF2B5EF4-FFF2-40B4-BE49-F238E27FC236}">
                <a16:creationId xmlns:a16="http://schemas.microsoft.com/office/drawing/2014/main" id="{A7CC74CE-3160-BD1D-2579-52872D671528}"/>
              </a:ext>
            </a:extLst>
          </p:cNvPr>
          <p:cNvGrpSpPr/>
          <p:nvPr/>
        </p:nvGrpSpPr>
        <p:grpSpPr>
          <a:xfrm>
            <a:off x="1379229" y="3050129"/>
            <a:ext cx="5604658" cy="613611"/>
            <a:chOff x="6224779" y="2942004"/>
            <a:chExt cx="5604658" cy="613611"/>
          </a:xfrm>
        </p:grpSpPr>
        <p:grpSp>
          <p:nvGrpSpPr>
            <p:cNvPr id="59" name="Google Shape;269;g1226b1e596f_0_22">
              <a:extLst>
                <a:ext uri="{FF2B5EF4-FFF2-40B4-BE49-F238E27FC236}">
                  <a16:creationId xmlns:a16="http://schemas.microsoft.com/office/drawing/2014/main" id="{62A3D57D-6099-442F-EE33-014B96CD0EAD}"/>
                </a:ext>
              </a:extLst>
            </p:cNvPr>
            <p:cNvGrpSpPr/>
            <p:nvPr/>
          </p:nvGrpSpPr>
          <p:grpSpPr>
            <a:xfrm>
              <a:off x="7562736" y="3064960"/>
              <a:ext cx="4262779" cy="454088"/>
              <a:chOff x="4092713" y="2373298"/>
              <a:chExt cx="4464931" cy="454088"/>
            </a:xfrm>
          </p:grpSpPr>
          <p:sp>
            <p:nvSpPr>
              <p:cNvPr id="73" name="Google Shape;270;g1226b1e596f_0_22">
                <a:extLst>
                  <a:ext uri="{FF2B5EF4-FFF2-40B4-BE49-F238E27FC236}">
                    <a16:creationId xmlns:a16="http://schemas.microsoft.com/office/drawing/2014/main" id="{56DBC7B4-D1F8-A4D3-38D6-4310B29408DD}"/>
                  </a:ext>
                </a:extLst>
              </p:cNvPr>
              <p:cNvSpPr/>
              <p:nvPr/>
            </p:nvSpPr>
            <p:spPr>
              <a:xfrm>
                <a:off x="4092713" y="237330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74" name="Google Shape;271;g1226b1e596f_0_22">
                <a:extLst>
                  <a:ext uri="{FF2B5EF4-FFF2-40B4-BE49-F238E27FC236}">
                    <a16:creationId xmlns:a16="http://schemas.microsoft.com/office/drawing/2014/main" id="{8E9D15AB-2BC9-7786-1A3A-C3319AA60A22}"/>
                  </a:ext>
                </a:extLst>
              </p:cNvPr>
              <p:cNvSpPr/>
              <p:nvPr/>
            </p:nvSpPr>
            <p:spPr>
              <a:xfrm>
                <a:off x="4653680" y="2379786"/>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75" name="Google Shape;272;g1226b1e596f_0_22">
                <a:extLst>
                  <a:ext uri="{FF2B5EF4-FFF2-40B4-BE49-F238E27FC236}">
                    <a16:creationId xmlns:a16="http://schemas.microsoft.com/office/drawing/2014/main" id="{147894B7-128A-306D-313E-D0E5A21CCC83}"/>
                  </a:ext>
                </a:extLst>
              </p:cNvPr>
              <p:cNvSpPr/>
              <p:nvPr/>
            </p:nvSpPr>
            <p:spPr>
              <a:xfrm>
                <a:off x="5208149" y="2379786"/>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76" name="Google Shape;273;g1226b1e596f_0_22">
                <a:extLst>
                  <a:ext uri="{FF2B5EF4-FFF2-40B4-BE49-F238E27FC236}">
                    <a16:creationId xmlns:a16="http://schemas.microsoft.com/office/drawing/2014/main" id="{E2719F53-DD0E-78CF-91EF-1D7712035B91}"/>
                  </a:ext>
                </a:extLst>
              </p:cNvPr>
              <p:cNvSpPr/>
              <p:nvPr/>
            </p:nvSpPr>
            <p:spPr>
              <a:xfrm>
                <a:off x="5769116" y="237654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77" name="Google Shape;274;g1226b1e596f_0_22">
                <a:extLst>
                  <a:ext uri="{FF2B5EF4-FFF2-40B4-BE49-F238E27FC236}">
                    <a16:creationId xmlns:a16="http://schemas.microsoft.com/office/drawing/2014/main" id="{BE07BA66-B163-3C77-BCD1-4A0A2E6BA3AB}"/>
                  </a:ext>
                </a:extLst>
              </p:cNvPr>
              <p:cNvSpPr/>
              <p:nvPr/>
            </p:nvSpPr>
            <p:spPr>
              <a:xfrm>
                <a:off x="6326841" y="2379786"/>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78" name="Google Shape;275;g1226b1e596f_0_22">
                <a:extLst>
                  <a:ext uri="{FF2B5EF4-FFF2-40B4-BE49-F238E27FC236}">
                    <a16:creationId xmlns:a16="http://schemas.microsoft.com/office/drawing/2014/main" id="{4B73BE95-E1A6-A132-F84A-597B9DB1C529}"/>
                  </a:ext>
                </a:extLst>
              </p:cNvPr>
              <p:cNvSpPr/>
              <p:nvPr/>
            </p:nvSpPr>
            <p:spPr>
              <a:xfrm>
                <a:off x="6887808" y="237654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79" name="Google Shape;276;g1226b1e596f_0_22">
                <a:extLst>
                  <a:ext uri="{FF2B5EF4-FFF2-40B4-BE49-F238E27FC236}">
                    <a16:creationId xmlns:a16="http://schemas.microsoft.com/office/drawing/2014/main" id="{61B1F9EB-7911-74D9-68C2-E9257732BF1C}"/>
                  </a:ext>
                </a:extLst>
              </p:cNvPr>
              <p:cNvSpPr/>
              <p:nvPr/>
            </p:nvSpPr>
            <p:spPr>
              <a:xfrm>
                <a:off x="7442277" y="237654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80" name="Google Shape;277;g1226b1e596f_0_22">
                <a:extLst>
                  <a:ext uri="{FF2B5EF4-FFF2-40B4-BE49-F238E27FC236}">
                    <a16:creationId xmlns:a16="http://schemas.microsoft.com/office/drawing/2014/main" id="{76A95168-E5EC-7308-05D4-E0A3236FD9AF}"/>
                  </a:ext>
                </a:extLst>
              </p:cNvPr>
              <p:cNvSpPr/>
              <p:nvPr/>
            </p:nvSpPr>
            <p:spPr>
              <a:xfrm>
                <a:off x="8003244" y="2373298"/>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grpSp>
        <p:grpSp>
          <p:nvGrpSpPr>
            <p:cNvPr id="60" name="Google Shape;278;g1226b1e596f_0_22">
              <a:extLst>
                <a:ext uri="{FF2B5EF4-FFF2-40B4-BE49-F238E27FC236}">
                  <a16:creationId xmlns:a16="http://schemas.microsoft.com/office/drawing/2014/main" id="{5CFC74AB-A99C-2689-18D2-4B1CD897B392}"/>
                </a:ext>
              </a:extLst>
            </p:cNvPr>
            <p:cNvGrpSpPr/>
            <p:nvPr/>
          </p:nvGrpSpPr>
          <p:grpSpPr>
            <a:xfrm>
              <a:off x="7667239" y="3043354"/>
              <a:ext cx="4093617" cy="289872"/>
              <a:chOff x="4197217" y="1774171"/>
              <a:chExt cx="4287742" cy="289872"/>
            </a:xfrm>
          </p:grpSpPr>
          <p:sp>
            <p:nvSpPr>
              <p:cNvPr id="65" name="Google Shape;279;g1226b1e596f_0_22">
                <a:extLst>
                  <a:ext uri="{FF2B5EF4-FFF2-40B4-BE49-F238E27FC236}">
                    <a16:creationId xmlns:a16="http://schemas.microsoft.com/office/drawing/2014/main" id="{79EE70B6-AE22-F7F0-ADD9-1B364B599236}"/>
                  </a:ext>
                </a:extLst>
              </p:cNvPr>
              <p:cNvSpPr txBox="1"/>
              <p:nvPr/>
            </p:nvSpPr>
            <p:spPr>
              <a:xfrm>
                <a:off x="4197217" y="1787143"/>
                <a:ext cx="3696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1</a:t>
                </a:r>
                <a:endParaRPr sz="1400" b="0" i="0" u="none" strike="noStrike" cap="none">
                  <a:solidFill>
                    <a:srgbClr val="000000"/>
                  </a:solidFill>
                  <a:latin typeface="Times" pitchFamily="2" charset="0"/>
                  <a:ea typeface="Arial"/>
                  <a:cs typeface="Arial"/>
                  <a:sym typeface="Arial"/>
                </a:endParaRPr>
              </a:p>
            </p:txBody>
          </p:sp>
          <p:sp>
            <p:nvSpPr>
              <p:cNvPr id="66" name="Google Shape;280;g1226b1e596f_0_22">
                <a:extLst>
                  <a:ext uri="{FF2B5EF4-FFF2-40B4-BE49-F238E27FC236}">
                    <a16:creationId xmlns:a16="http://schemas.microsoft.com/office/drawing/2014/main" id="{3FD3DA16-C794-60FA-7654-1B70003F36CB}"/>
                  </a:ext>
                </a:extLst>
              </p:cNvPr>
              <p:cNvSpPr txBox="1"/>
              <p:nvPr/>
            </p:nvSpPr>
            <p:spPr>
              <a:xfrm>
                <a:off x="4728999" y="1783900"/>
                <a:ext cx="3696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2</a:t>
                </a:r>
                <a:endParaRPr sz="1400" b="0" i="0" u="none" strike="noStrike" cap="none">
                  <a:solidFill>
                    <a:srgbClr val="000000"/>
                  </a:solidFill>
                  <a:latin typeface="Times" pitchFamily="2" charset="0"/>
                  <a:ea typeface="Arial"/>
                  <a:cs typeface="Arial"/>
                  <a:sym typeface="Arial"/>
                </a:endParaRPr>
              </a:p>
            </p:txBody>
          </p:sp>
          <p:sp>
            <p:nvSpPr>
              <p:cNvPr id="67" name="Google Shape;281;g1226b1e596f_0_22">
                <a:extLst>
                  <a:ext uri="{FF2B5EF4-FFF2-40B4-BE49-F238E27FC236}">
                    <a16:creationId xmlns:a16="http://schemas.microsoft.com/office/drawing/2014/main" id="{0731895C-CA37-5CE4-2413-390DC2225363}"/>
                  </a:ext>
                </a:extLst>
              </p:cNvPr>
              <p:cNvSpPr txBox="1"/>
              <p:nvPr/>
            </p:nvSpPr>
            <p:spPr>
              <a:xfrm>
                <a:off x="5344089" y="1774171"/>
                <a:ext cx="3696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3</a:t>
                </a:r>
                <a:endParaRPr sz="1400" b="0" i="0" u="none" strike="noStrike" cap="none" dirty="0">
                  <a:solidFill>
                    <a:srgbClr val="000000"/>
                  </a:solidFill>
                  <a:latin typeface="Times" pitchFamily="2" charset="0"/>
                  <a:ea typeface="Arial"/>
                  <a:cs typeface="Arial"/>
                  <a:sym typeface="Arial"/>
                </a:endParaRPr>
              </a:p>
            </p:txBody>
          </p:sp>
          <p:sp>
            <p:nvSpPr>
              <p:cNvPr id="68" name="Google Shape;282;g1226b1e596f_0_22">
                <a:extLst>
                  <a:ext uri="{FF2B5EF4-FFF2-40B4-BE49-F238E27FC236}">
                    <a16:creationId xmlns:a16="http://schemas.microsoft.com/office/drawing/2014/main" id="{8E1C6FAE-7BDE-9329-8C1E-07DB155FC1F5}"/>
                  </a:ext>
                </a:extLst>
              </p:cNvPr>
              <p:cNvSpPr txBox="1"/>
              <p:nvPr/>
            </p:nvSpPr>
            <p:spPr>
              <a:xfrm>
                <a:off x="5887275" y="1782787"/>
                <a:ext cx="3696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4</a:t>
                </a:r>
                <a:endParaRPr sz="1400" b="0" i="0" u="none" strike="noStrike" cap="none">
                  <a:solidFill>
                    <a:srgbClr val="000000"/>
                  </a:solidFill>
                  <a:latin typeface="Times" pitchFamily="2" charset="0"/>
                  <a:ea typeface="Arial"/>
                  <a:cs typeface="Arial"/>
                  <a:sym typeface="Arial"/>
                </a:endParaRPr>
              </a:p>
            </p:txBody>
          </p:sp>
          <p:sp>
            <p:nvSpPr>
              <p:cNvPr id="69" name="Google Shape;283;g1226b1e596f_0_22">
                <a:extLst>
                  <a:ext uri="{FF2B5EF4-FFF2-40B4-BE49-F238E27FC236}">
                    <a16:creationId xmlns:a16="http://schemas.microsoft.com/office/drawing/2014/main" id="{FBC787CA-4376-B626-E566-3CFB78295B17}"/>
                  </a:ext>
                </a:extLst>
              </p:cNvPr>
              <p:cNvSpPr txBox="1"/>
              <p:nvPr/>
            </p:nvSpPr>
            <p:spPr>
              <a:xfrm>
                <a:off x="6437241" y="1779544"/>
                <a:ext cx="3696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5</a:t>
                </a:r>
                <a:endParaRPr sz="1400" b="0" i="0" u="none" strike="noStrike" cap="none">
                  <a:solidFill>
                    <a:srgbClr val="000000"/>
                  </a:solidFill>
                  <a:latin typeface="Times" pitchFamily="2" charset="0"/>
                  <a:ea typeface="Arial"/>
                  <a:cs typeface="Arial"/>
                  <a:sym typeface="Arial"/>
                </a:endParaRPr>
              </a:p>
            </p:txBody>
          </p:sp>
          <p:sp>
            <p:nvSpPr>
              <p:cNvPr id="70" name="Google Shape;284;g1226b1e596f_0_22">
                <a:extLst>
                  <a:ext uri="{FF2B5EF4-FFF2-40B4-BE49-F238E27FC236}">
                    <a16:creationId xmlns:a16="http://schemas.microsoft.com/office/drawing/2014/main" id="{5BE9CFA6-EE8D-9217-88ED-8E7AB58DDC40}"/>
                  </a:ext>
                </a:extLst>
              </p:cNvPr>
              <p:cNvSpPr txBox="1"/>
              <p:nvPr/>
            </p:nvSpPr>
            <p:spPr>
              <a:xfrm>
                <a:off x="7034147" y="1778580"/>
                <a:ext cx="3696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6</a:t>
                </a:r>
                <a:endParaRPr sz="1400" b="0" i="0" u="none" strike="noStrike" cap="none" dirty="0">
                  <a:solidFill>
                    <a:srgbClr val="000000"/>
                  </a:solidFill>
                  <a:latin typeface="Times" pitchFamily="2" charset="0"/>
                  <a:ea typeface="Arial"/>
                  <a:cs typeface="Arial"/>
                  <a:sym typeface="Arial"/>
                </a:endParaRPr>
              </a:p>
            </p:txBody>
          </p:sp>
          <p:sp>
            <p:nvSpPr>
              <p:cNvPr id="71" name="Google Shape;285;g1226b1e596f_0_22">
                <a:extLst>
                  <a:ext uri="{FF2B5EF4-FFF2-40B4-BE49-F238E27FC236}">
                    <a16:creationId xmlns:a16="http://schemas.microsoft.com/office/drawing/2014/main" id="{E187B293-0C04-DC9A-C767-889C8178E51C}"/>
                  </a:ext>
                </a:extLst>
              </p:cNvPr>
              <p:cNvSpPr txBox="1"/>
              <p:nvPr/>
            </p:nvSpPr>
            <p:spPr>
              <a:xfrm>
                <a:off x="7565387" y="1782787"/>
                <a:ext cx="3696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7</a:t>
                </a:r>
                <a:endParaRPr sz="1400" b="0" i="0" u="none" strike="noStrike" cap="none" dirty="0">
                  <a:solidFill>
                    <a:srgbClr val="000000"/>
                  </a:solidFill>
                  <a:latin typeface="Times" pitchFamily="2" charset="0"/>
                  <a:ea typeface="Arial"/>
                  <a:cs typeface="Arial"/>
                  <a:sym typeface="Arial"/>
                </a:endParaRPr>
              </a:p>
            </p:txBody>
          </p:sp>
          <p:sp>
            <p:nvSpPr>
              <p:cNvPr id="72" name="Google Shape;286;g1226b1e596f_0_22">
                <a:extLst>
                  <a:ext uri="{FF2B5EF4-FFF2-40B4-BE49-F238E27FC236}">
                    <a16:creationId xmlns:a16="http://schemas.microsoft.com/office/drawing/2014/main" id="{73B56E47-765F-F7D4-7310-7FBAB6BC37A9}"/>
                  </a:ext>
                </a:extLst>
              </p:cNvPr>
              <p:cNvSpPr txBox="1"/>
              <p:nvPr/>
            </p:nvSpPr>
            <p:spPr>
              <a:xfrm>
                <a:off x="8115359" y="1779544"/>
                <a:ext cx="3696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8</a:t>
                </a:r>
                <a:endParaRPr sz="1400" b="0" i="0" u="none" strike="noStrike" cap="none" dirty="0">
                  <a:solidFill>
                    <a:srgbClr val="000000"/>
                  </a:solidFill>
                  <a:latin typeface="Times" pitchFamily="2" charset="0"/>
                  <a:ea typeface="Arial"/>
                  <a:cs typeface="Arial"/>
                  <a:sym typeface="Arial"/>
                </a:endParaRPr>
              </a:p>
            </p:txBody>
          </p:sp>
        </p:grpSp>
        <p:sp>
          <p:nvSpPr>
            <p:cNvPr id="61" name="Google Shape;305;g1226b1e596f_0_22">
              <a:extLst>
                <a:ext uri="{FF2B5EF4-FFF2-40B4-BE49-F238E27FC236}">
                  <a16:creationId xmlns:a16="http://schemas.microsoft.com/office/drawing/2014/main" id="{A7635B39-A55C-16C7-DA7A-15C0B120F64F}"/>
                </a:ext>
              </a:extLst>
            </p:cNvPr>
            <p:cNvSpPr txBox="1"/>
            <p:nvPr/>
          </p:nvSpPr>
          <p:spPr>
            <a:xfrm>
              <a:off x="6224779" y="2942004"/>
              <a:ext cx="561092" cy="3693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FF0000"/>
                  </a:solidFill>
                  <a:latin typeface="Times" pitchFamily="2" charset="0"/>
                  <a:ea typeface="Calibri"/>
                  <a:cs typeface="Calibri"/>
                  <a:sym typeface="Calibri"/>
                </a:rPr>
                <a:t>RL</a:t>
              </a:r>
              <a:endParaRPr sz="1400" b="0" i="0" u="none" strike="noStrike" cap="none" dirty="0">
                <a:solidFill>
                  <a:srgbClr val="000000"/>
                </a:solidFill>
                <a:latin typeface="Times" pitchFamily="2" charset="0"/>
                <a:ea typeface="Arial"/>
                <a:cs typeface="Arial"/>
                <a:sym typeface="Arial"/>
              </a:endParaRPr>
            </a:p>
          </p:txBody>
        </p:sp>
        <p:sp>
          <p:nvSpPr>
            <p:cNvPr id="62" name="Google Shape;308;g1226b1e596f_0_22">
              <a:extLst>
                <a:ext uri="{FF2B5EF4-FFF2-40B4-BE49-F238E27FC236}">
                  <a16:creationId xmlns:a16="http://schemas.microsoft.com/office/drawing/2014/main" id="{8CE0E09F-A45A-36B9-30DD-BC3D9E6F079A}"/>
                </a:ext>
              </a:extLst>
            </p:cNvPr>
            <p:cNvSpPr txBox="1"/>
            <p:nvPr/>
          </p:nvSpPr>
          <p:spPr>
            <a:xfrm>
              <a:off x="6608667" y="3157457"/>
              <a:ext cx="779915" cy="3693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Times" pitchFamily="2" charset="0"/>
                  <a:ea typeface="Calibri"/>
                  <a:cs typeface="Calibri"/>
                  <a:sym typeface="Calibri"/>
                </a:rPr>
                <a:t>A = 3</a:t>
              </a:r>
              <a:endParaRPr sz="1400" b="0" i="0" u="none" strike="noStrike" cap="none" dirty="0">
                <a:solidFill>
                  <a:srgbClr val="000000"/>
                </a:solidFill>
                <a:latin typeface="Times" pitchFamily="2" charset="0"/>
                <a:ea typeface="Arial"/>
                <a:cs typeface="Arial"/>
                <a:sym typeface="Arial"/>
              </a:endParaRPr>
            </a:p>
          </p:txBody>
        </p:sp>
        <p:sp>
          <p:nvSpPr>
            <p:cNvPr id="63" name="Google Shape;311;g1226b1e596f_0_22">
              <a:extLst>
                <a:ext uri="{FF2B5EF4-FFF2-40B4-BE49-F238E27FC236}">
                  <a16:creationId xmlns:a16="http://schemas.microsoft.com/office/drawing/2014/main" id="{9FD19AD2-E9CB-45F2-D00B-E887E5247A6F}"/>
                </a:ext>
              </a:extLst>
            </p:cNvPr>
            <p:cNvSpPr/>
            <p:nvPr/>
          </p:nvSpPr>
          <p:spPr>
            <a:xfrm>
              <a:off x="8854722" y="3218293"/>
              <a:ext cx="182448" cy="284700"/>
            </a:xfrm>
            <a:prstGeom prst="triangle">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cxnSp>
          <p:nvCxnSpPr>
            <p:cNvPr id="64" name="Google Shape;325;g1226b1e596f_0_22">
              <a:extLst>
                <a:ext uri="{FF2B5EF4-FFF2-40B4-BE49-F238E27FC236}">
                  <a16:creationId xmlns:a16="http://schemas.microsoft.com/office/drawing/2014/main" id="{B4B33633-286D-13B3-6A52-5E72298ABF03}"/>
                </a:ext>
              </a:extLst>
            </p:cNvPr>
            <p:cNvCxnSpPr>
              <a:cxnSpLocks/>
            </p:cNvCxnSpPr>
            <p:nvPr/>
          </p:nvCxnSpPr>
          <p:spPr>
            <a:xfrm>
              <a:off x="7558380" y="3555615"/>
              <a:ext cx="4271057" cy="0"/>
            </a:xfrm>
            <a:prstGeom prst="straightConnector1">
              <a:avLst/>
            </a:prstGeom>
            <a:noFill/>
            <a:ln w="28575" cap="flat" cmpd="sng">
              <a:solidFill>
                <a:schemeClr val="accent1"/>
              </a:solidFill>
              <a:prstDash val="solid"/>
              <a:miter lim="800000"/>
              <a:headEnd type="none" w="sm" len="sm"/>
              <a:tailEnd type="none" w="sm" len="sm"/>
            </a:ln>
          </p:spPr>
        </p:cxnSp>
      </p:grpSp>
      <p:grpSp>
        <p:nvGrpSpPr>
          <p:cNvPr id="13" name="Group 12">
            <a:extLst>
              <a:ext uri="{FF2B5EF4-FFF2-40B4-BE49-F238E27FC236}">
                <a16:creationId xmlns:a16="http://schemas.microsoft.com/office/drawing/2014/main" id="{450AE200-1E8B-CAD9-1AD4-E59191EC6288}"/>
              </a:ext>
            </a:extLst>
          </p:cNvPr>
          <p:cNvGrpSpPr/>
          <p:nvPr/>
        </p:nvGrpSpPr>
        <p:grpSpPr>
          <a:xfrm>
            <a:off x="940492" y="4000387"/>
            <a:ext cx="6032179" cy="668406"/>
            <a:chOff x="5788980" y="3642672"/>
            <a:chExt cx="6032179" cy="668406"/>
          </a:xfrm>
        </p:grpSpPr>
        <p:grpSp>
          <p:nvGrpSpPr>
            <p:cNvPr id="37" name="Google Shape;287;g1226b1e596f_0_22">
              <a:extLst>
                <a:ext uri="{FF2B5EF4-FFF2-40B4-BE49-F238E27FC236}">
                  <a16:creationId xmlns:a16="http://schemas.microsoft.com/office/drawing/2014/main" id="{B1C2803E-3E3D-BB7B-F46E-C402B754A033}"/>
                </a:ext>
              </a:extLst>
            </p:cNvPr>
            <p:cNvGrpSpPr/>
            <p:nvPr/>
          </p:nvGrpSpPr>
          <p:grpSpPr>
            <a:xfrm>
              <a:off x="7558381" y="3668073"/>
              <a:ext cx="4193384" cy="299634"/>
              <a:chOff x="4088357" y="2976411"/>
              <a:chExt cx="4392237" cy="299634"/>
            </a:xfrm>
          </p:grpSpPr>
          <p:sp>
            <p:nvSpPr>
              <p:cNvPr id="51" name="Google Shape;288;g1226b1e596f_0_22">
                <a:extLst>
                  <a:ext uri="{FF2B5EF4-FFF2-40B4-BE49-F238E27FC236}">
                    <a16:creationId xmlns:a16="http://schemas.microsoft.com/office/drawing/2014/main" id="{C72EA978-8533-DC72-A379-7E3DA07E82AD}"/>
                  </a:ext>
                </a:extLst>
              </p:cNvPr>
              <p:cNvSpPr txBox="1"/>
              <p:nvPr/>
            </p:nvSpPr>
            <p:spPr>
              <a:xfrm>
                <a:off x="4088357" y="2989383"/>
                <a:ext cx="6660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0.125</a:t>
                </a:r>
                <a:endParaRPr sz="1400" b="0" i="0" u="none" strike="noStrike" cap="none">
                  <a:solidFill>
                    <a:srgbClr val="000000"/>
                  </a:solidFill>
                  <a:latin typeface="Times" pitchFamily="2" charset="0"/>
                  <a:ea typeface="Arial"/>
                  <a:cs typeface="Arial"/>
                  <a:sym typeface="Arial"/>
                </a:endParaRPr>
              </a:p>
            </p:txBody>
          </p:sp>
          <p:sp>
            <p:nvSpPr>
              <p:cNvPr id="52" name="Google Shape;289;g1226b1e596f_0_22">
                <a:extLst>
                  <a:ext uri="{FF2B5EF4-FFF2-40B4-BE49-F238E27FC236}">
                    <a16:creationId xmlns:a16="http://schemas.microsoft.com/office/drawing/2014/main" id="{6851C061-B3FE-4DFE-A062-A096A8C580AD}"/>
                  </a:ext>
                </a:extLst>
              </p:cNvPr>
              <p:cNvSpPr txBox="1"/>
              <p:nvPr/>
            </p:nvSpPr>
            <p:spPr>
              <a:xfrm>
                <a:off x="4724643" y="2986140"/>
                <a:ext cx="6018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0.25</a:t>
                </a:r>
                <a:endParaRPr sz="1400" b="0" i="0" u="none" strike="noStrike" cap="none">
                  <a:solidFill>
                    <a:srgbClr val="000000"/>
                  </a:solidFill>
                  <a:latin typeface="Times" pitchFamily="2" charset="0"/>
                  <a:ea typeface="Arial"/>
                  <a:cs typeface="Arial"/>
                  <a:sym typeface="Arial"/>
                </a:endParaRPr>
              </a:p>
            </p:txBody>
          </p:sp>
          <p:sp>
            <p:nvSpPr>
              <p:cNvPr id="53" name="Google Shape;290;g1226b1e596f_0_22">
                <a:extLst>
                  <a:ext uri="{FF2B5EF4-FFF2-40B4-BE49-F238E27FC236}">
                    <a16:creationId xmlns:a16="http://schemas.microsoft.com/office/drawing/2014/main" id="{D1125E58-BB25-40C8-4710-40C5B5EF7116}"/>
                  </a:ext>
                </a:extLst>
              </p:cNvPr>
              <p:cNvSpPr txBox="1"/>
              <p:nvPr/>
            </p:nvSpPr>
            <p:spPr>
              <a:xfrm>
                <a:off x="5279119" y="2976411"/>
                <a:ext cx="5610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0.375</a:t>
                </a:r>
                <a:endParaRPr sz="1400" b="0" i="0" u="none" strike="noStrike" cap="none">
                  <a:solidFill>
                    <a:srgbClr val="000000"/>
                  </a:solidFill>
                  <a:latin typeface="Times" pitchFamily="2" charset="0"/>
                  <a:ea typeface="Arial"/>
                  <a:cs typeface="Arial"/>
                  <a:sym typeface="Arial"/>
                </a:endParaRPr>
              </a:p>
            </p:txBody>
          </p:sp>
          <p:sp>
            <p:nvSpPr>
              <p:cNvPr id="54" name="Google Shape;291;g1226b1e596f_0_22">
                <a:extLst>
                  <a:ext uri="{FF2B5EF4-FFF2-40B4-BE49-F238E27FC236}">
                    <a16:creationId xmlns:a16="http://schemas.microsoft.com/office/drawing/2014/main" id="{866FE095-72AB-951C-AEC7-CC58747FA7F7}"/>
                  </a:ext>
                </a:extLst>
              </p:cNvPr>
              <p:cNvSpPr txBox="1"/>
              <p:nvPr/>
            </p:nvSpPr>
            <p:spPr>
              <a:xfrm>
                <a:off x="5840489" y="2996601"/>
                <a:ext cx="5361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0.5</a:t>
                </a:r>
                <a:endParaRPr sz="1400" b="0" i="0" u="none" strike="noStrike" cap="none">
                  <a:solidFill>
                    <a:srgbClr val="000000"/>
                  </a:solidFill>
                  <a:latin typeface="Times" pitchFamily="2" charset="0"/>
                  <a:ea typeface="Arial"/>
                  <a:cs typeface="Arial"/>
                  <a:sym typeface="Arial"/>
                </a:endParaRPr>
              </a:p>
            </p:txBody>
          </p:sp>
          <p:sp>
            <p:nvSpPr>
              <p:cNvPr id="55" name="Google Shape;292;g1226b1e596f_0_22">
                <a:extLst>
                  <a:ext uri="{FF2B5EF4-FFF2-40B4-BE49-F238E27FC236}">
                    <a16:creationId xmlns:a16="http://schemas.microsoft.com/office/drawing/2014/main" id="{87E20E2F-1C2C-9E04-45C2-BB074D29F72C}"/>
                  </a:ext>
                </a:extLst>
              </p:cNvPr>
              <p:cNvSpPr txBox="1"/>
              <p:nvPr/>
            </p:nvSpPr>
            <p:spPr>
              <a:xfrm>
                <a:off x="6335902" y="2999145"/>
                <a:ext cx="6279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0.625</a:t>
                </a:r>
                <a:endParaRPr sz="1400" b="0" i="0" u="none" strike="noStrike" cap="none" dirty="0">
                  <a:solidFill>
                    <a:srgbClr val="000000"/>
                  </a:solidFill>
                  <a:latin typeface="Times" pitchFamily="2" charset="0"/>
                  <a:ea typeface="Arial"/>
                  <a:cs typeface="Arial"/>
                  <a:sym typeface="Arial"/>
                </a:endParaRPr>
              </a:p>
            </p:txBody>
          </p:sp>
          <p:sp>
            <p:nvSpPr>
              <p:cNvPr id="56" name="Google Shape;293;g1226b1e596f_0_22">
                <a:extLst>
                  <a:ext uri="{FF2B5EF4-FFF2-40B4-BE49-F238E27FC236}">
                    <a16:creationId xmlns:a16="http://schemas.microsoft.com/office/drawing/2014/main" id="{F0FBE031-91FB-C636-1119-563DFEA2D35F}"/>
                  </a:ext>
                </a:extLst>
              </p:cNvPr>
              <p:cNvSpPr txBox="1"/>
              <p:nvPr/>
            </p:nvSpPr>
            <p:spPr>
              <a:xfrm>
                <a:off x="6920685" y="2998181"/>
                <a:ext cx="5997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0.75</a:t>
                </a:r>
                <a:endParaRPr sz="1400" b="0" i="0" u="none" strike="noStrike" cap="none">
                  <a:solidFill>
                    <a:srgbClr val="000000"/>
                  </a:solidFill>
                  <a:latin typeface="Times" pitchFamily="2" charset="0"/>
                  <a:ea typeface="Arial"/>
                  <a:cs typeface="Arial"/>
                  <a:sym typeface="Arial"/>
                </a:endParaRPr>
              </a:p>
            </p:txBody>
          </p:sp>
          <p:sp>
            <p:nvSpPr>
              <p:cNvPr id="57" name="Google Shape;294;g1226b1e596f_0_22">
                <a:extLst>
                  <a:ext uri="{FF2B5EF4-FFF2-40B4-BE49-F238E27FC236}">
                    <a16:creationId xmlns:a16="http://schemas.microsoft.com/office/drawing/2014/main" id="{AA005F70-4AA4-4601-294D-29862FA5E622}"/>
                  </a:ext>
                </a:extLst>
              </p:cNvPr>
              <p:cNvSpPr txBox="1"/>
              <p:nvPr/>
            </p:nvSpPr>
            <p:spPr>
              <a:xfrm>
                <a:off x="7446045" y="2985027"/>
                <a:ext cx="5640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0.875</a:t>
                </a:r>
                <a:endParaRPr sz="1400" b="0" i="0" u="none" strike="noStrike" cap="none" dirty="0">
                  <a:solidFill>
                    <a:srgbClr val="000000"/>
                  </a:solidFill>
                  <a:latin typeface="Times" pitchFamily="2" charset="0"/>
                  <a:ea typeface="Arial"/>
                  <a:cs typeface="Arial"/>
                  <a:sym typeface="Arial"/>
                </a:endParaRPr>
              </a:p>
            </p:txBody>
          </p:sp>
          <p:sp>
            <p:nvSpPr>
              <p:cNvPr id="58" name="Google Shape;295;g1226b1e596f_0_22">
                <a:extLst>
                  <a:ext uri="{FF2B5EF4-FFF2-40B4-BE49-F238E27FC236}">
                    <a16:creationId xmlns:a16="http://schemas.microsoft.com/office/drawing/2014/main" id="{CE26B02E-89D9-442B-3B0A-F873C32D5438}"/>
                  </a:ext>
                </a:extLst>
              </p:cNvPr>
              <p:cNvSpPr txBox="1"/>
              <p:nvPr/>
            </p:nvSpPr>
            <p:spPr>
              <a:xfrm>
                <a:off x="8110995" y="2981784"/>
                <a:ext cx="369599"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1</a:t>
                </a:r>
                <a:endParaRPr sz="1400" b="0" i="0" u="none" strike="noStrike" cap="none" dirty="0">
                  <a:solidFill>
                    <a:srgbClr val="000000"/>
                  </a:solidFill>
                  <a:latin typeface="Times" pitchFamily="2" charset="0"/>
                  <a:ea typeface="Arial"/>
                  <a:cs typeface="Arial"/>
                  <a:sym typeface="Arial"/>
                </a:endParaRPr>
              </a:p>
            </p:txBody>
          </p:sp>
        </p:grpSp>
        <p:sp>
          <p:nvSpPr>
            <p:cNvPr id="38" name="Google Shape;306;g1226b1e596f_0_22">
              <a:extLst>
                <a:ext uri="{FF2B5EF4-FFF2-40B4-BE49-F238E27FC236}">
                  <a16:creationId xmlns:a16="http://schemas.microsoft.com/office/drawing/2014/main" id="{2D4F7F51-55A8-0A39-699C-CB91B9563FAC}"/>
                </a:ext>
              </a:extLst>
            </p:cNvPr>
            <p:cNvSpPr txBox="1"/>
            <p:nvPr/>
          </p:nvSpPr>
          <p:spPr>
            <a:xfrm>
              <a:off x="6039430" y="3642672"/>
              <a:ext cx="1548659" cy="3693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FF0000"/>
                  </a:solidFill>
                  <a:latin typeface="Times" pitchFamily="2" charset="0"/>
                  <a:ea typeface="Calibri"/>
                  <a:cs typeface="Calibri"/>
                  <a:sym typeface="Calibri"/>
                </a:rPr>
                <a:t>Unipolar RL</a:t>
              </a:r>
              <a:endParaRPr sz="1400" b="0" i="0" u="none" strike="noStrike" cap="none" dirty="0">
                <a:solidFill>
                  <a:srgbClr val="000000"/>
                </a:solidFill>
                <a:latin typeface="Times" pitchFamily="2" charset="0"/>
                <a:ea typeface="Arial"/>
                <a:cs typeface="Arial"/>
                <a:sym typeface="Arial"/>
              </a:endParaRPr>
            </a:p>
          </p:txBody>
        </p:sp>
        <p:sp>
          <p:nvSpPr>
            <p:cNvPr id="39" name="Google Shape;309;g1226b1e596f_0_22">
              <a:extLst>
                <a:ext uri="{FF2B5EF4-FFF2-40B4-BE49-F238E27FC236}">
                  <a16:creationId xmlns:a16="http://schemas.microsoft.com/office/drawing/2014/main" id="{B8772ACB-0D68-3DCC-7166-D4032EF28EBD}"/>
                </a:ext>
              </a:extLst>
            </p:cNvPr>
            <p:cNvSpPr txBox="1"/>
            <p:nvPr/>
          </p:nvSpPr>
          <p:spPr>
            <a:xfrm>
              <a:off x="6493513" y="3941787"/>
              <a:ext cx="1139220" cy="369291"/>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B050"/>
                  </a:solidFill>
                  <a:latin typeface="Times" pitchFamily="2" charset="0"/>
                  <a:ea typeface="Calibri"/>
                  <a:cs typeface="Calibri"/>
                  <a:sym typeface="Calibri"/>
                </a:rPr>
                <a:t>A = 3/8</a:t>
              </a:r>
              <a:endParaRPr sz="1400" b="0" i="0" u="none" strike="noStrike" cap="none" dirty="0">
                <a:solidFill>
                  <a:srgbClr val="000000"/>
                </a:solidFill>
                <a:latin typeface="Times" pitchFamily="2" charset="0"/>
                <a:ea typeface="Arial"/>
                <a:cs typeface="Arial"/>
                <a:sym typeface="Arial"/>
              </a:endParaRPr>
            </a:p>
          </p:txBody>
        </p:sp>
        <p:sp>
          <p:nvSpPr>
            <p:cNvPr id="40" name="Google Shape;312;g1226b1e596f_0_22">
              <a:extLst>
                <a:ext uri="{FF2B5EF4-FFF2-40B4-BE49-F238E27FC236}">
                  <a16:creationId xmlns:a16="http://schemas.microsoft.com/office/drawing/2014/main" id="{DC46C3BC-7058-D9AD-8AA1-9E1971522F29}"/>
                </a:ext>
              </a:extLst>
            </p:cNvPr>
            <p:cNvSpPr/>
            <p:nvPr/>
          </p:nvSpPr>
          <p:spPr>
            <a:xfrm>
              <a:off x="8828159" y="3879668"/>
              <a:ext cx="182448" cy="284700"/>
            </a:xfrm>
            <a:prstGeom prst="triangle">
              <a:avLst>
                <a:gd name="adj" fmla="val 50000"/>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B050"/>
                </a:solidFill>
                <a:latin typeface="Times" pitchFamily="2" charset="0"/>
                <a:ea typeface="Calibri"/>
                <a:cs typeface="Calibri"/>
                <a:sym typeface="Calibri"/>
              </a:endParaRPr>
            </a:p>
          </p:txBody>
        </p:sp>
        <p:grpSp>
          <p:nvGrpSpPr>
            <p:cNvPr id="41" name="Google Shape;326;g1226b1e596f_0_22">
              <a:extLst>
                <a:ext uri="{FF2B5EF4-FFF2-40B4-BE49-F238E27FC236}">
                  <a16:creationId xmlns:a16="http://schemas.microsoft.com/office/drawing/2014/main" id="{9CB1427B-1340-0844-5126-6152D29C5DFC}"/>
                </a:ext>
              </a:extLst>
            </p:cNvPr>
            <p:cNvGrpSpPr/>
            <p:nvPr/>
          </p:nvGrpSpPr>
          <p:grpSpPr>
            <a:xfrm>
              <a:off x="7558380" y="3721234"/>
              <a:ext cx="4262779" cy="454088"/>
              <a:chOff x="4092713" y="2373298"/>
              <a:chExt cx="4464931" cy="454088"/>
            </a:xfrm>
          </p:grpSpPr>
          <p:sp>
            <p:nvSpPr>
              <p:cNvPr id="43" name="Google Shape;327;g1226b1e596f_0_22">
                <a:extLst>
                  <a:ext uri="{FF2B5EF4-FFF2-40B4-BE49-F238E27FC236}">
                    <a16:creationId xmlns:a16="http://schemas.microsoft.com/office/drawing/2014/main" id="{CA4E6428-925C-ADB0-0059-A2B9AB8F1971}"/>
                  </a:ext>
                </a:extLst>
              </p:cNvPr>
              <p:cNvSpPr/>
              <p:nvPr/>
            </p:nvSpPr>
            <p:spPr>
              <a:xfrm>
                <a:off x="4092713" y="237330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44" name="Google Shape;328;g1226b1e596f_0_22">
                <a:extLst>
                  <a:ext uri="{FF2B5EF4-FFF2-40B4-BE49-F238E27FC236}">
                    <a16:creationId xmlns:a16="http://schemas.microsoft.com/office/drawing/2014/main" id="{D4CEF091-69FA-1A30-E97E-F18FCE0B20F5}"/>
                  </a:ext>
                </a:extLst>
              </p:cNvPr>
              <p:cNvSpPr/>
              <p:nvPr/>
            </p:nvSpPr>
            <p:spPr>
              <a:xfrm>
                <a:off x="4653680" y="2379786"/>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45" name="Google Shape;329;g1226b1e596f_0_22">
                <a:extLst>
                  <a:ext uri="{FF2B5EF4-FFF2-40B4-BE49-F238E27FC236}">
                    <a16:creationId xmlns:a16="http://schemas.microsoft.com/office/drawing/2014/main" id="{C9C7AA2E-4151-8984-07F2-938830F1E014}"/>
                  </a:ext>
                </a:extLst>
              </p:cNvPr>
              <p:cNvSpPr/>
              <p:nvPr/>
            </p:nvSpPr>
            <p:spPr>
              <a:xfrm>
                <a:off x="5208149" y="2379786"/>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46" name="Google Shape;330;g1226b1e596f_0_22">
                <a:extLst>
                  <a:ext uri="{FF2B5EF4-FFF2-40B4-BE49-F238E27FC236}">
                    <a16:creationId xmlns:a16="http://schemas.microsoft.com/office/drawing/2014/main" id="{80D8C064-4BBE-1231-EDD8-12616E8E478C}"/>
                  </a:ext>
                </a:extLst>
              </p:cNvPr>
              <p:cNvSpPr/>
              <p:nvPr/>
            </p:nvSpPr>
            <p:spPr>
              <a:xfrm>
                <a:off x="5769116" y="237654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47" name="Google Shape;331;g1226b1e596f_0_22">
                <a:extLst>
                  <a:ext uri="{FF2B5EF4-FFF2-40B4-BE49-F238E27FC236}">
                    <a16:creationId xmlns:a16="http://schemas.microsoft.com/office/drawing/2014/main" id="{B45A1E6A-D937-5365-7E4C-54C77B5CA750}"/>
                  </a:ext>
                </a:extLst>
              </p:cNvPr>
              <p:cNvSpPr/>
              <p:nvPr/>
            </p:nvSpPr>
            <p:spPr>
              <a:xfrm>
                <a:off x="6326841" y="2379786"/>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48" name="Google Shape;332;g1226b1e596f_0_22">
                <a:extLst>
                  <a:ext uri="{FF2B5EF4-FFF2-40B4-BE49-F238E27FC236}">
                    <a16:creationId xmlns:a16="http://schemas.microsoft.com/office/drawing/2014/main" id="{EDDA5CF8-C6FF-C126-D567-18E81EDBCC09}"/>
                  </a:ext>
                </a:extLst>
              </p:cNvPr>
              <p:cNvSpPr/>
              <p:nvPr/>
            </p:nvSpPr>
            <p:spPr>
              <a:xfrm>
                <a:off x="6887808" y="237654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49" name="Google Shape;333;g1226b1e596f_0_22">
                <a:extLst>
                  <a:ext uri="{FF2B5EF4-FFF2-40B4-BE49-F238E27FC236}">
                    <a16:creationId xmlns:a16="http://schemas.microsoft.com/office/drawing/2014/main" id="{979FF822-EAB5-5EDF-E109-B087179AA346}"/>
                  </a:ext>
                </a:extLst>
              </p:cNvPr>
              <p:cNvSpPr/>
              <p:nvPr/>
            </p:nvSpPr>
            <p:spPr>
              <a:xfrm>
                <a:off x="7442277" y="237654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50" name="Google Shape;334;g1226b1e596f_0_22">
                <a:extLst>
                  <a:ext uri="{FF2B5EF4-FFF2-40B4-BE49-F238E27FC236}">
                    <a16:creationId xmlns:a16="http://schemas.microsoft.com/office/drawing/2014/main" id="{2623E915-A27A-0B51-F1A9-4F4663C0A1F9}"/>
                  </a:ext>
                </a:extLst>
              </p:cNvPr>
              <p:cNvSpPr/>
              <p:nvPr/>
            </p:nvSpPr>
            <p:spPr>
              <a:xfrm>
                <a:off x="8003244" y="2373298"/>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grpSp>
        <p:sp>
          <p:nvSpPr>
            <p:cNvPr id="42" name="Google Shape;306;g1226b1e596f_0_22">
              <a:extLst>
                <a:ext uri="{FF2B5EF4-FFF2-40B4-BE49-F238E27FC236}">
                  <a16:creationId xmlns:a16="http://schemas.microsoft.com/office/drawing/2014/main" id="{DBACF3E5-4499-E30C-0E89-84DFEF4B29D4}"/>
                </a:ext>
              </a:extLst>
            </p:cNvPr>
            <p:cNvSpPr txBox="1"/>
            <p:nvPr/>
          </p:nvSpPr>
          <p:spPr>
            <a:xfrm>
              <a:off x="5788980" y="3978597"/>
              <a:ext cx="1548659" cy="307736"/>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dirty="0">
                  <a:solidFill>
                    <a:srgbClr val="C00000"/>
                  </a:solidFill>
                  <a:latin typeface="Times" pitchFamily="2" charset="0"/>
                  <a:ea typeface="Arial"/>
                  <a:cs typeface="Arial"/>
                  <a:sym typeface="Arial"/>
                </a:rPr>
                <a:t>0 to 1</a:t>
              </a:r>
              <a:endParaRPr sz="1400" b="0" i="0" u="none" strike="noStrike" cap="none" dirty="0">
                <a:solidFill>
                  <a:srgbClr val="C00000"/>
                </a:solidFill>
                <a:latin typeface="Times" pitchFamily="2" charset="0"/>
                <a:ea typeface="Arial"/>
                <a:cs typeface="Arial"/>
                <a:sym typeface="Arial"/>
              </a:endParaRPr>
            </a:p>
          </p:txBody>
        </p:sp>
      </p:grpSp>
      <p:grpSp>
        <p:nvGrpSpPr>
          <p:cNvPr id="14" name="Group 13">
            <a:extLst>
              <a:ext uri="{FF2B5EF4-FFF2-40B4-BE49-F238E27FC236}">
                <a16:creationId xmlns:a16="http://schemas.microsoft.com/office/drawing/2014/main" id="{67A5CFB9-06E3-3187-B6B4-1E22944781DA}"/>
              </a:ext>
            </a:extLst>
          </p:cNvPr>
          <p:cNvGrpSpPr/>
          <p:nvPr/>
        </p:nvGrpSpPr>
        <p:grpSpPr>
          <a:xfrm>
            <a:off x="911356" y="4830217"/>
            <a:ext cx="6064253" cy="722018"/>
            <a:chOff x="5740864" y="4326835"/>
            <a:chExt cx="6064253" cy="722018"/>
          </a:xfrm>
        </p:grpSpPr>
        <p:grpSp>
          <p:nvGrpSpPr>
            <p:cNvPr id="15" name="Google Shape;296;g1226b1e596f_0_22">
              <a:extLst>
                <a:ext uri="{FF2B5EF4-FFF2-40B4-BE49-F238E27FC236}">
                  <a16:creationId xmlns:a16="http://schemas.microsoft.com/office/drawing/2014/main" id="{79C68E66-432E-853C-2861-CD52BA769E4C}"/>
                </a:ext>
              </a:extLst>
            </p:cNvPr>
            <p:cNvGrpSpPr/>
            <p:nvPr/>
          </p:nvGrpSpPr>
          <p:grpSpPr>
            <a:xfrm>
              <a:off x="7567088" y="4326835"/>
              <a:ext cx="4193384" cy="298670"/>
              <a:chOff x="4097064" y="3599077"/>
              <a:chExt cx="4392237" cy="298670"/>
            </a:xfrm>
          </p:grpSpPr>
          <p:sp>
            <p:nvSpPr>
              <p:cNvPr id="29" name="Google Shape;297;g1226b1e596f_0_22">
                <a:extLst>
                  <a:ext uri="{FF2B5EF4-FFF2-40B4-BE49-F238E27FC236}">
                    <a16:creationId xmlns:a16="http://schemas.microsoft.com/office/drawing/2014/main" id="{6DC344A8-4D5A-B97E-811E-042709FAF0BC}"/>
                  </a:ext>
                </a:extLst>
              </p:cNvPr>
              <p:cNvSpPr txBox="1"/>
              <p:nvPr/>
            </p:nvSpPr>
            <p:spPr>
              <a:xfrm>
                <a:off x="4097064" y="3612049"/>
                <a:ext cx="6660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-0.75</a:t>
                </a:r>
                <a:endParaRPr sz="1400" b="0" i="0" u="none" strike="noStrike" cap="none">
                  <a:solidFill>
                    <a:srgbClr val="000000"/>
                  </a:solidFill>
                  <a:latin typeface="Times" pitchFamily="2" charset="0"/>
                  <a:ea typeface="Arial"/>
                  <a:cs typeface="Arial"/>
                  <a:sym typeface="Arial"/>
                </a:endParaRPr>
              </a:p>
            </p:txBody>
          </p:sp>
          <p:sp>
            <p:nvSpPr>
              <p:cNvPr id="30" name="Google Shape;298;g1226b1e596f_0_22">
                <a:extLst>
                  <a:ext uri="{FF2B5EF4-FFF2-40B4-BE49-F238E27FC236}">
                    <a16:creationId xmlns:a16="http://schemas.microsoft.com/office/drawing/2014/main" id="{4817386C-7BD9-F945-AE88-2A5F93584213}"/>
                  </a:ext>
                </a:extLst>
              </p:cNvPr>
              <p:cNvSpPr txBox="1"/>
              <p:nvPr/>
            </p:nvSpPr>
            <p:spPr>
              <a:xfrm>
                <a:off x="4733350" y="3608806"/>
                <a:ext cx="6018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-0.5</a:t>
                </a:r>
                <a:endParaRPr sz="1400" b="0" i="0" u="none" strike="noStrike" cap="none" dirty="0">
                  <a:solidFill>
                    <a:srgbClr val="000000"/>
                  </a:solidFill>
                  <a:latin typeface="Times" pitchFamily="2" charset="0"/>
                  <a:ea typeface="Arial"/>
                  <a:cs typeface="Arial"/>
                  <a:sym typeface="Arial"/>
                </a:endParaRPr>
              </a:p>
            </p:txBody>
          </p:sp>
          <p:sp>
            <p:nvSpPr>
              <p:cNvPr id="31" name="Google Shape;299;g1226b1e596f_0_22">
                <a:extLst>
                  <a:ext uri="{FF2B5EF4-FFF2-40B4-BE49-F238E27FC236}">
                    <a16:creationId xmlns:a16="http://schemas.microsoft.com/office/drawing/2014/main" id="{0E40F073-0721-EBF8-8812-6E0707433243}"/>
                  </a:ext>
                </a:extLst>
              </p:cNvPr>
              <p:cNvSpPr txBox="1"/>
              <p:nvPr/>
            </p:nvSpPr>
            <p:spPr>
              <a:xfrm>
                <a:off x="5227211" y="3599077"/>
                <a:ext cx="5610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-0.25</a:t>
                </a:r>
                <a:endParaRPr sz="1400" b="0" i="0" u="none" strike="noStrike" cap="none" dirty="0">
                  <a:solidFill>
                    <a:srgbClr val="000000"/>
                  </a:solidFill>
                  <a:latin typeface="Times" pitchFamily="2" charset="0"/>
                  <a:ea typeface="Arial"/>
                  <a:cs typeface="Arial"/>
                  <a:sym typeface="Arial"/>
                </a:endParaRPr>
              </a:p>
            </p:txBody>
          </p:sp>
          <p:sp>
            <p:nvSpPr>
              <p:cNvPr id="32" name="Google Shape;300;g1226b1e596f_0_22">
                <a:extLst>
                  <a:ext uri="{FF2B5EF4-FFF2-40B4-BE49-F238E27FC236}">
                    <a16:creationId xmlns:a16="http://schemas.microsoft.com/office/drawing/2014/main" id="{1BD9B37B-AEA6-7678-F358-4342E838A396}"/>
                  </a:ext>
                </a:extLst>
              </p:cNvPr>
              <p:cNvSpPr txBox="1"/>
              <p:nvPr/>
            </p:nvSpPr>
            <p:spPr>
              <a:xfrm>
                <a:off x="5891626" y="3607693"/>
                <a:ext cx="5361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0</a:t>
                </a:r>
                <a:endParaRPr sz="1400" b="0" i="0" u="none" strike="noStrike" cap="none">
                  <a:solidFill>
                    <a:srgbClr val="000000"/>
                  </a:solidFill>
                  <a:latin typeface="Times" pitchFamily="2" charset="0"/>
                  <a:ea typeface="Arial"/>
                  <a:cs typeface="Arial"/>
                  <a:sym typeface="Arial"/>
                </a:endParaRPr>
              </a:p>
            </p:txBody>
          </p:sp>
          <p:sp>
            <p:nvSpPr>
              <p:cNvPr id="33" name="Google Shape;301;g1226b1e596f_0_22">
                <a:extLst>
                  <a:ext uri="{FF2B5EF4-FFF2-40B4-BE49-F238E27FC236}">
                    <a16:creationId xmlns:a16="http://schemas.microsoft.com/office/drawing/2014/main" id="{ABC2C046-FB46-7972-D6C8-B197245515EA}"/>
                  </a:ext>
                </a:extLst>
              </p:cNvPr>
              <p:cNvSpPr txBox="1"/>
              <p:nvPr/>
            </p:nvSpPr>
            <p:spPr>
              <a:xfrm>
                <a:off x="6338548" y="3610237"/>
                <a:ext cx="6279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0.25</a:t>
                </a:r>
                <a:endParaRPr sz="1400" b="0" i="0" u="none" strike="noStrike" cap="none" dirty="0">
                  <a:solidFill>
                    <a:srgbClr val="000000"/>
                  </a:solidFill>
                  <a:latin typeface="Times" pitchFamily="2" charset="0"/>
                  <a:ea typeface="Arial"/>
                  <a:cs typeface="Arial"/>
                  <a:sym typeface="Arial"/>
                </a:endParaRPr>
              </a:p>
            </p:txBody>
          </p:sp>
          <p:sp>
            <p:nvSpPr>
              <p:cNvPr id="34" name="Google Shape;302;g1226b1e596f_0_22">
                <a:extLst>
                  <a:ext uri="{FF2B5EF4-FFF2-40B4-BE49-F238E27FC236}">
                    <a16:creationId xmlns:a16="http://schemas.microsoft.com/office/drawing/2014/main" id="{0B6F616A-C5D8-5ABF-792E-0E13478F7D7E}"/>
                  </a:ext>
                </a:extLst>
              </p:cNvPr>
              <p:cNvSpPr txBox="1"/>
              <p:nvPr/>
            </p:nvSpPr>
            <p:spPr>
              <a:xfrm>
                <a:off x="6929392" y="3620847"/>
                <a:ext cx="5997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pitchFamily="2" charset="0"/>
                    <a:ea typeface="Calibri"/>
                    <a:cs typeface="Calibri"/>
                    <a:sym typeface="Calibri"/>
                  </a:rPr>
                  <a:t>0.5</a:t>
                </a:r>
                <a:endParaRPr sz="1400" b="0" i="0" u="none" strike="noStrike" cap="none">
                  <a:solidFill>
                    <a:srgbClr val="000000"/>
                  </a:solidFill>
                  <a:latin typeface="Times" pitchFamily="2" charset="0"/>
                  <a:ea typeface="Arial"/>
                  <a:cs typeface="Arial"/>
                  <a:sym typeface="Arial"/>
                </a:endParaRPr>
              </a:p>
            </p:txBody>
          </p:sp>
          <p:sp>
            <p:nvSpPr>
              <p:cNvPr id="35" name="Google Shape;303;g1226b1e596f_0_22">
                <a:extLst>
                  <a:ext uri="{FF2B5EF4-FFF2-40B4-BE49-F238E27FC236}">
                    <a16:creationId xmlns:a16="http://schemas.microsoft.com/office/drawing/2014/main" id="{D642E43D-CF0F-40CD-09E3-5F90C1709826}"/>
                  </a:ext>
                </a:extLst>
              </p:cNvPr>
              <p:cNvSpPr txBox="1"/>
              <p:nvPr/>
            </p:nvSpPr>
            <p:spPr>
              <a:xfrm>
                <a:off x="7478816" y="3607693"/>
                <a:ext cx="564000"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0.75</a:t>
                </a:r>
                <a:endParaRPr sz="1400" b="0" i="0" u="none" strike="noStrike" cap="none" dirty="0">
                  <a:solidFill>
                    <a:srgbClr val="000000"/>
                  </a:solidFill>
                  <a:latin typeface="Times" pitchFamily="2" charset="0"/>
                  <a:ea typeface="Arial"/>
                  <a:cs typeface="Arial"/>
                  <a:sym typeface="Arial"/>
                </a:endParaRPr>
              </a:p>
            </p:txBody>
          </p:sp>
          <p:sp>
            <p:nvSpPr>
              <p:cNvPr id="36" name="Google Shape;304;g1226b1e596f_0_22">
                <a:extLst>
                  <a:ext uri="{FF2B5EF4-FFF2-40B4-BE49-F238E27FC236}">
                    <a16:creationId xmlns:a16="http://schemas.microsoft.com/office/drawing/2014/main" id="{7C926B6C-8E73-DA89-6C51-9520A98337E8}"/>
                  </a:ext>
                </a:extLst>
              </p:cNvPr>
              <p:cNvSpPr txBox="1"/>
              <p:nvPr/>
            </p:nvSpPr>
            <p:spPr>
              <a:xfrm>
                <a:off x="8119702" y="3604450"/>
                <a:ext cx="369599" cy="2769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Times" pitchFamily="2" charset="0"/>
                    <a:ea typeface="Calibri"/>
                    <a:cs typeface="Calibri"/>
                    <a:sym typeface="Calibri"/>
                  </a:rPr>
                  <a:t>1</a:t>
                </a:r>
                <a:endParaRPr sz="1400" b="0" i="0" u="none" strike="noStrike" cap="none" dirty="0">
                  <a:solidFill>
                    <a:srgbClr val="000000"/>
                  </a:solidFill>
                  <a:latin typeface="Times" pitchFamily="2" charset="0"/>
                  <a:ea typeface="Arial"/>
                  <a:cs typeface="Arial"/>
                  <a:sym typeface="Arial"/>
                </a:endParaRPr>
              </a:p>
            </p:txBody>
          </p:sp>
        </p:grpSp>
        <p:sp>
          <p:nvSpPr>
            <p:cNvPr id="16" name="Google Shape;307;g1226b1e596f_0_22">
              <a:extLst>
                <a:ext uri="{FF2B5EF4-FFF2-40B4-BE49-F238E27FC236}">
                  <a16:creationId xmlns:a16="http://schemas.microsoft.com/office/drawing/2014/main" id="{5D7CA434-57F2-F7F2-7571-54F4F2575A55}"/>
                </a:ext>
              </a:extLst>
            </p:cNvPr>
            <p:cNvSpPr txBox="1"/>
            <p:nvPr/>
          </p:nvSpPr>
          <p:spPr>
            <a:xfrm>
              <a:off x="6033024" y="4326835"/>
              <a:ext cx="1548659" cy="3693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FF0000"/>
                  </a:solidFill>
                  <a:latin typeface="Times" pitchFamily="2" charset="0"/>
                  <a:ea typeface="Calibri"/>
                  <a:cs typeface="Calibri"/>
                  <a:sym typeface="Calibri"/>
                </a:rPr>
                <a:t>Bipolar RL</a:t>
              </a:r>
              <a:endParaRPr sz="1400" b="0" i="0" u="none" strike="noStrike" cap="none" dirty="0">
                <a:solidFill>
                  <a:srgbClr val="000000"/>
                </a:solidFill>
                <a:latin typeface="Times" pitchFamily="2" charset="0"/>
                <a:ea typeface="Arial"/>
                <a:cs typeface="Arial"/>
                <a:sym typeface="Arial"/>
              </a:endParaRPr>
            </a:p>
          </p:txBody>
        </p:sp>
        <p:sp>
          <p:nvSpPr>
            <p:cNvPr id="17" name="Google Shape;310;g1226b1e596f_0_22">
              <a:extLst>
                <a:ext uri="{FF2B5EF4-FFF2-40B4-BE49-F238E27FC236}">
                  <a16:creationId xmlns:a16="http://schemas.microsoft.com/office/drawing/2014/main" id="{11C6C0D4-8A12-33A0-188E-BBD071F02A9B}"/>
                </a:ext>
              </a:extLst>
            </p:cNvPr>
            <p:cNvSpPr txBox="1"/>
            <p:nvPr/>
          </p:nvSpPr>
          <p:spPr>
            <a:xfrm>
              <a:off x="6341106" y="4679562"/>
              <a:ext cx="1504325" cy="369291"/>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7030A0"/>
                  </a:solidFill>
                  <a:latin typeface="Times" pitchFamily="2" charset="0"/>
                  <a:ea typeface="Calibri"/>
                  <a:cs typeface="Calibri"/>
                  <a:sym typeface="Calibri"/>
                </a:rPr>
                <a:t>A = -0.25</a:t>
              </a:r>
              <a:endParaRPr sz="1400" b="0" i="0" u="none" strike="noStrike" cap="none" dirty="0">
                <a:solidFill>
                  <a:srgbClr val="000000"/>
                </a:solidFill>
                <a:latin typeface="Times" pitchFamily="2" charset="0"/>
                <a:ea typeface="Arial"/>
                <a:cs typeface="Arial"/>
                <a:sym typeface="Arial"/>
              </a:endParaRPr>
            </a:p>
          </p:txBody>
        </p:sp>
        <p:sp>
          <p:nvSpPr>
            <p:cNvPr id="18" name="Google Shape;313;g1226b1e596f_0_22">
              <a:extLst>
                <a:ext uri="{FF2B5EF4-FFF2-40B4-BE49-F238E27FC236}">
                  <a16:creationId xmlns:a16="http://schemas.microsoft.com/office/drawing/2014/main" id="{CB815C0A-0660-F837-F3D9-7E81DA37EA4B}"/>
                </a:ext>
              </a:extLst>
            </p:cNvPr>
            <p:cNvSpPr/>
            <p:nvPr/>
          </p:nvSpPr>
          <p:spPr>
            <a:xfrm>
              <a:off x="8809434" y="4529764"/>
              <a:ext cx="182448" cy="284700"/>
            </a:xfrm>
            <a:prstGeom prst="triangle">
              <a:avLst>
                <a:gd name="adj" fmla="val 50000"/>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grpSp>
          <p:nvGrpSpPr>
            <p:cNvPr id="19" name="Google Shape;335;g1226b1e596f_0_22">
              <a:extLst>
                <a:ext uri="{FF2B5EF4-FFF2-40B4-BE49-F238E27FC236}">
                  <a16:creationId xmlns:a16="http://schemas.microsoft.com/office/drawing/2014/main" id="{D1B12B0C-5F9D-69D1-1214-3470232D90D6}"/>
                </a:ext>
              </a:extLst>
            </p:cNvPr>
            <p:cNvGrpSpPr/>
            <p:nvPr/>
          </p:nvGrpSpPr>
          <p:grpSpPr>
            <a:xfrm>
              <a:off x="7542338" y="4378966"/>
              <a:ext cx="4262779" cy="454088"/>
              <a:chOff x="4092713" y="2373298"/>
              <a:chExt cx="4464931" cy="454088"/>
            </a:xfrm>
          </p:grpSpPr>
          <p:sp>
            <p:nvSpPr>
              <p:cNvPr id="21" name="Google Shape;336;g1226b1e596f_0_22">
                <a:extLst>
                  <a:ext uri="{FF2B5EF4-FFF2-40B4-BE49-F238E27FC236}">
                    <a16:creationId xmlns:a16="http://schemas.microsoft.com/office/drawing/2014/main" id="{F8439A37-F943-A26E-C1BF-088DA84958D0}"/>
                  </a:ext>
                </a:extLst>
              </p:cNvPr>
              <p:cNvSpPr/>
              <p:nvPr/>
            </p:nvSpPr>
            <p:spPr>
              <a:xfrm>
                <a:off x="4092713" y="237330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22" name="Google Shape;337;g1226b1e596f_0_22">
                <a:extLst>
                  <a:ext uri="{FF2B5EF4-FFF2-40B4-BE49-F238E27FC236}">
                    <a16:creationId xmlns:a16="http://schemas.microsoft.com/office/drawing/2014/main" id="{822E411D-BF5B-32DB-3869-8BFBDACC3BB0}"/>
                  </a:ext>
                </a:extLst>
              </p:cNvPr>
              <p:cNvSpPr/>
              <p:nvPr/>
            </p:nvSpPr>
            <p:spPr>
              <a:xfrm>
                <a:off x="4653680" y="2379786"/>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23" name="Google Shape;338;g1226b1e596f_0_22">
                <a:extLst>
                  <a:ext uri="{FF2B5EF4-FFF2-40B4-BE49-F238E27FC236}">
                    <a16:creationId xmlns:a16="http://schemas.microsoft.com/office/drawing/2014/main" id="{C7C3D6A7-907F-6DCE-B8A6-BA63D3F81483}"/>
                  </a:ext>
                </a:extLst>
              </p:cNvPr>
              <p:cNvSpPr/>
              <p:nvPr/>
            </p:nvSpPr>
            <p:spPr>
              <a:xfrm>
                <a:off x="5208149" y="2379786"/>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24" name="Google Shape;339;g1226b1e596f_0_22">
                <a:extLst>
                  <a:ext uri="{FF2B5EF4-FFF2-40B4-BE49-F238E27FC236}">
                    <a16:creationId xmlns:a16="http://schemas.microsoft.com/office/drawing/2014/main" id="{4661762E-396E-540E-204A-99DE105F1C45}"/>
                  </a:ext>
                </a:extLst>
              </p:cNvPr>
              <p:cNvSpPr/>
              <p:nvPr/>
            </p:nvSpPr>
            <p:spPr>
              <a:xfrm>
                <a:off x="5769116" y="237654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25" name="Google Shape;340;g1226b1e596f_0_22">
                <a:extLst>
                  <a:ext uri="{FF2B5EF4-FFF2-40B4-BE49-F238E27FC236}">
                    <a16:creationId xmlns:a16="http://schemas.microsoft.com/office/drawing/2014/main" id="{043FC713-DE15-789B-ADD8-DD5A4FDE7D8E}"/>
                  </a:ext>
                </a:extLst>
              </p:cNvPr>
              <p:cNvSpPr/>
              <p:nvPr/>
            </p:nvSpPr>
            <p:spPr>
              <a:xfrm>
                <a:off x="6326841" y="2379786"/>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26" name="Google Shape;341;g1226b1e596f_0_22">
                <a:extLst>
                  <a:ext uri="{FF2B5EF4-FFF2-40B4-BE49-F238E27FC236}">
                    <a16:creationId xmlns:a16="http://schemas.microsoft.com/office/drawing/2014/main" id="{3E4CB261-1ED5-5FEA-7B22-7A9D9BE2564E}"/>
                  </a:ext>
                </a:extLst>
              </p:cNvPr>
              <p:cNvSpPr/>
              <p:nvPr/>
            </p:nvSpPr>
            <p:spPr>
              <a:xfrm>
                <a:off x="6887808" y="237654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27" name="Google Shape;342;g1226b1e596f_0_22">
                <a:extLst>
                  <a:ext uri="{FF2B5EF4-FFF2-40B4-BE49-F238E27FC236}">
                    <a16:creationId xmlns:a16="http://schemas.microsoft.com/office/drawing/2014/main" id="{70725323-A216-9E2E-74CC-CA343983C64B}"/>
                  </a:ext>
                </a:extLst>
              </p:cNvPr>
              <p:cNvSpPr/>
              <p:nvPr/>
            </p:nvSpPr>
            <p:spPr>
              <a:xfrm>
                <a:off x="7442277" y="2376542"/>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sp>
            <p:nvSpPr>
              <p:cNvPr id="28" name="Google Shape;343;g1226b1e596f_0_22">
                <a:extLst>
                  <a:ext uri="{FF2B5EF4-FFF2-40B4-BE49-F238E27FC236}">
                    <a16:creationId xmlns:a16="http://schemas.microsoft.com/office/drawing/2014/main" id="{74425699-A046-0659-7704-A07866970B3B}"/>
                  </a:ext>
                </a:extLst>
              </p:cNvPr>
              <p:cNvSpPr/>
              <p:nvPr/>
            </p:nvSpPr>
            <p:spPr>
              <a:xfrm>
                <a:off x="8003244" y="2373298"/>
                <a:ext cx="554400" cy="447600"/>
              </a:xfrm>
              <a:prstGeom prst="rect">
                <a:avLst/>
              </a:prstGeom>
              <a:noFill/>
              <a:ln w="12700" cap="flat" cmpd="sng">
                <a:solidFill>
                  <a:srgbClr val="31538F"/>
                </a:solidFill>
                <a:prstDash val="dot"/>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pitchFamily="2" charset="0"/>
                  <a:ea typeface="Calibri"/>
                  <a:cs typeface="Calibri"/>
                  <a:sym typeface="Calibri"/>
                </a:endParaRPr>
              </a:p>
            </p:txBody>
          </p:sp>
        </p:grpSp>
        <p:sp>
          <p:nvSpPr>
            <p:cNvPr id="20" name="Google Shape;306;g1226b1e596f_0_22">
              <a:extLst>
                <a:ext uri="{FF2B5EF4-FFF2-40B4-BE49-F238E27FC236}">
                  <a16:creationId xmlns:a16="http://schemas.microsoft.com/office/drawing/2014/main" id="{E5D1F4B1-9219-6614-B564-118F07691CF2}"/>
                </a:ext>
              </a:extLst>
            </p:cNvPr>
            <p:cNvSpPr txBox="1"/>
            <p:nvPr/>
          </p:nvSpPr>
          <p:spPr>
            <a:xfrm>
              <a:off x="5740864" y="4668758"/>
              <a:ext cx="2263201" cy="307736"/>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1400" dirty="0">
                  <a:solidFill>
                    <a:srgbClr val="C00000"/>
                  </a:solidFill>
                  <a:latin typeface="Times" pitchFamily="2" charset="0"/>
                  <a:ea typeface="Arial"/>
                  <a:cs typeface="Arial"/>
                  <a:sym typeface="Arial"/>
                </a:rPr>
                <a:t>-1 </a:t>
              </a:r>
              <a:r>
                <a:rPr lang="en-US" sz="1400" b="0" i="0" u="none" strike="noStrike" cap="none" dirty="0">
                  <a:solidFill>
                    <a:srgbClr val="C00000"/>
                  </a:solidFill>
                  <a:latin typeface="Times" pitchFamily="2" charset="0"/>
                  <a:ea typeface="Arial"/>
                  <a:cs typeface="Arial"/>
                  <a:sym typeface="Arial"/>
                </a:rPr>
                <a:t>to 1</a:t>
              </a:r>
              <a:endParaRPr sz="1400" b="0" i="0" u="none" strike="noStrike" cap="none" dirty="0">
                <a:solidFill>
                  <a:srgbClr val="C00000"/>
                </a:solidFill>
                <a:latin typeface="Times" pitchFamily="2" charset="0"/>
                <a:ea typeface="Arial"/>
                <a:cs typeface="Arial"/>
                <a:sym typeface="Arial"/>
              </a:endParaRPr>
            </a:p>
          </p:txBody>
        </p:sp>
      </p:grpSp>
    </p:spTree>
    <p:extLst>
      <p:ext uri="{BB962C8B-B14F-4D97-AF65-F5344CB8AC3E}">
        <p14:creationId xmlns:p14="http://schemas.microsoft.com/office/powerpoint/2010/main" val="423631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9F5C-EB06-F58B-8477-1ECF0BA44E1F}"/>
              </a:ext>
            </a:extLst>
          </p:cNvPr>
          <p:cNvSpPr>
            <a:spLocks noGrp="1"/>
          </p:cNvSpPr>
          <p:nvPr>
            <p:ph type="title"/>
          </p:nvPr>
        </p:nvSpPr>
        <p:spPr/>
        <p:txBody>
          <a:bodyPr/>
          <a:lstStyle/>
          <a:p>
            <a:r>
              <a:rPr lang="en-US" dirty="0"/>
              <a:t>Pulse Train Operands</a:t>
            </a:r>
          </a:p>
        </p:txBody>
      </p:sp>
      <p:sp>
        <p:nvSpPr>
          <p:cNvPr id="4" name="Slide Number Placeholder 3">
            <a:extLst>
              <a:ext uri="{FF2B5EF4-FFF2-40B4-BE49-F238E27FC236}">
                <a16:creationId xmlns:a16="http://schemas.microsoft.com/office/drawing/2014/main" id="{B67FDD1B-7947-5E1B-3477-A2410702A8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5" name="Subtitle 4">
            <a:extLst>
              <a:ext uri="{FF2B5EF4-FFF2-40B4-BE49-F238E27FC236}">
                <a16:creationId xmlns:a16="http://schemas.microsoft.com/office/drawing/2014/main" id="{46235E6E-2E14-394F-408F-02DDEB8B3F72}"/>
              </a:ext>
            </a:extLst>
          </p:cNvPr>
          <p:cNvSpPr>
            <a:spLocks noGrp="1"/>
          </p:cNvSpPr>
          <p:nvPr>
            <p:ph type="subTitle" idx="2"/>
          </p:nvPr>
        </p:nvSpPr>
        <p:spPr/>
        <p:txBody>
          <a:bodyPr/>
          <a:lstStyle/>
          <a:p>
            <a:r>
              <a:rPr lang="en-US" dirty="0"/>
              <a:t>Maps a value to the number of pulses. “1” is for the maximum number of pulses</a:t>
            </a:r>
          </a:p>
        </p:txBody>
      </p:sp>
      <p:pic>
        <p:nvPicPr>
          <p:cNvPr id="14338" name="Picture 2">
            <a:extLst>
              <a:ext uri="{FF2B5EF4-FFF2-40B4-BE49-F238E27FC236}">
                <a16:creationId xmlns:a16="http://schemas.microsoft.com/office/drawing/2014/main" id="{3C8215C4-E78A-87EC-C21D-CDF56060D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98" y="2676003"/>
            <a:ext cx="6654737" cy="31853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E381F845-1B81-52AB-92D8-16E1610C6A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86" t="19780" r="9821" b="22858"/>
          <a:stretch/>
        </p:blipFill>
        <p:spPr bwMode="auto">
          <a:xfrm>
            <a:off x="2578607" y="1920240"/>
            <a:ext cx="2685385" cy="838059"/>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CE2F8C69-1D6C-B20E-F57C-CF116E3501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30" t="50679" r="14508" b="22230"/>
          <a:stretch/>
        </p:blipFill>
        <p:spPr bwMode="auto">
          <a:xfrm>
            <a:off x="6629400" y="2523744"/>
            <a:ext cx="1764792" cy="365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70DF16-BB29-992D-7107-C6D924521A49}"/>
              </a:ext>
            </a:extLst>
          </p:cNvPr>
          <p:cNvSpPr txBox="1"/>
          <p:nvPr/>
        </p:nvSpPr>
        <p:spPr>
          <a:xfrm>
            <a:off x="6000556" y="1929384"/>
            <a:ext cx="3079689" cy="584775"/>
          </a:xfrm>
          <a:prstGeom prst="rect">
            <a:avLst/>
          </a:prstGeom>
          <a:noFill/>
        </p:spPr>
        <p:txBody>
          <a:bodyPr wrap="none" rtlCol="0">
            <a:spAutoFit/>
          </a:bodyPr>
          <a:lstStyle/>
          <a:p>
            <a:r>
              <a:rPr lang="en-US" sz="1600" dirty="0"/>
              <a:t>To obtain bipolar representation</a:t>
            </a:r>
          </a:p>
          <a:p>
            <a:pPr algn="ctr"/>
            <a:r>
              <a:rPr lang="en-US" sz="1600" dirty="0"/>
              <a:t>(not shown)</a:t>
            </a:r>
          </a:p>
        </p:txBody>
      </p:sp>
      <p:sp>
        <p:nvSpPr>
          <p:cNvPr id="10" name="TextBox 9">
            <a:extLst>
              <a:ext uri="{FF2B5EF4-FFF2-40B4-BE49-F238E27FC236}">
                <a16:creationId xmlns:a16="http://schemas.microsoft.com/office/drawing/2014/main" id="{1240C6A3-3E29-0F34-DCA6-FE656205BB21}"/>
              </a:ext>
            </a:extLst>
          </p:cNvPr>
          <p:cNvSpPr txBox="1"/>
          <p:nvPr/>
        </p:nvSpPr>
        <p:spPr>
          <a:xfrm>
            <a:off x="1110374" y="5877580"/>
            <a:ext cx="7293984" cy="523220"/>
          </a:xfrm>
          <a:prstGeom prst="rect">
            <a:avLst/>
          </a:prstGeom>
          <a:noFill/>
        </p:spPr>
        <p:txBody>
          <a:bodyPr wrap="none" rtlCol="0">
            <a:spAutoFit/>
          </a:bodyPr>
          <a:lstStyle/>
          <a:p>
            <a:pPr algn="ctr"/>
            <a:r>
              <a:rPr lang="en-US" sz="1400" dirty="0"/>
              <a:t>P Gonzalez-Guerrero et al., “Temporal and SFQ pulse-streams encoding for area-efficient</a:t>
            </a:r>
          </a:p>
          <a:p>
            <a:pPr algn="ctr"/>
            <a:r>
              <a:rPr lang="en-US" sz="1400" dirty="0"/>
              <a:t>superconducting accelerators”, ASPLOS 2022</a:t>
            </a:r>
          </a:p>
        </p:txBody>
      </p:sp>
    </p:spTree>
    <p:extLst>
      <p:ext uri="{BB962C8B-B14F-4D97-AF65-F5344CB8AC3E}">
        <p14:creationId xmlns:p14="http://schemas.microsoft.com/office/powerpoint/2010/main" val="1820766284"/>
      </p:ext>
    </p:extLst>
  </p:cSld>
  <p:clrMapOvr>
    <a:masterClrMapping/>
  </p:clrMapOvr>
</p:sld>
</file>

<file path=ppt/theme/theme1.xml><?xml version="1.0" encoding="utf-8"?>
<a:theme xmlns:a="http://schemas.openxmlformats.org/drawingml/2006/main" name="Berkeley Lab PPT Theme">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7964</TotalTime>
  <Words>2633</Words>
  <Application>Microsoft Office PowerPoint</Application>
  <PresentationFormat>On-screen Show (4:3)</PresentationFormat>
  <Paragraphs>339</Paragraphs>
  <Slides>29</Slides>
  <Notes>12</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Cambria Math</vt:lpstr>
      <vt:lpstr>Helvetica</vt:lpstr>
      <vt:lpstr>Helvetica Neue</vt:lpstr>
      <vt:lpstr>Impact</vt:lpstr>
      <vt:lpstr>Lato</vt:lpstr>
      <vt:lpstr>Open Sans</vt:lpstr>
      <vt:lpstr>Times</vt:lpstr>
      <vt:lpstr>Berkeley Lab PPT Theme</vt:lpstr>
      <vt:lpstr>Reliable Novel Compute Methods for Unreliable Environments</vt:lpstr>
      <vt:lpstr>HPC’s Future If We Do Not Change Course</vt:lpstr>
      <vt:lpstr>Today’s Topics</vt:lpstr>
      <vt:lpstr>Superconducting Digital Computing</vt:lpstr>
      <vt:lpstr>Move Compute Closer to Cryogenic Sensors/Qubits</vt:lpstr>
      <vt:lpstr>Challenges</vt:lpstr>
      <vt:lpstr>Data Encoding in Race Logic</vt:lpstr>
      <vt:lpstr>Instead: Unipolar and Bipolar Race Logic</vt:lpstr>
      <vt:lpstr>Pulse Train Operands</vt:lpstr>
      <vt:lpstr>U-SFQ: Race Logic and Pulse Stream Operands</vt:lpstr>
      <vt:lpstr>What is Keeping us Away From mK?</vt:lpstr>
      <vt:lpstr>Power Limits</vt:lpstr>
      <vt:lpstr>U-SFQ’s Power Requirements</vt:lpstr>
      <vt:lpstr>Noise / Variability</vt:lpstr>
      <vt:lpstr>How Do Compute Models Affect Error?</vt:lpstr>
      <vt:lpstr>Reliable Computation on Unreliable Devices and Environments</vt:lpstr>
      <vt:lpstr>Reliable Distributed Computing With Unreliable Hardware in Unreliable Environments</vt:lpstr>
      <vt:lpstr>Landslide Monitoring</vt:lpstr>
      <vt:lpstr>Reliable AI in an Unreliable Environment</vt:lpstr>
      <vt:lpstr>Bit Error Rate (BER) in Emerging Devices</vt:lpstr>
      <vt:lpstr>Reliable AI Models can Mask Bit Errors</vt:lpstr>
      <vt:lpstr>Conclusion</vt:lpstr>
      <vt:lpstr>Power Limits</vt:lpstr>
      <vt:lpstr>Background: Superconductivity</vt:lpstr>
      <vt:lpstr>On-Chip Data Movement Efficiency is Impressive</vt:lpstr>
      <vt:lpstr>PowerPoint Presentation</vt:lpstr>
      <vt:lpstr>Multiplication With Just One or Four Cells</vt:lpstr>
      <vt:lpstr>Problem Statement: RL Arithmetic is Expensive</vt:lpstr>
      <vt:lpstr>What is the Motivation?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Michelogiannakis</dc:creator>
  <cp:lastModifiedBy>George Michelogiannakis</cp:lastModifiedBy>
  <cp:revision>165</cp:revision>
  <dcterms:modified xsi:type="dcterms:W3CDTF">2025-02-11T19:12:45Z</dcterms:modified>
</cp:coreProperties>
</file>